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Architects Daughter"/>
      <p:regular r:id="rId79"/>
    </p:embeddedFont>
    <p:embeddedFont>
      <p:font typeface="Roboto"/>
      <p:regular r:id="rId80"/>
      <p:bold r:id="rId81"/>
      <p:italic r:id="rId82"/>
      <p:boldItalic r:id="rId83"/>
    </p:embeddedFont>
    <p:embeddedFont>
      <p:font typeface="Constantia"/>
      <p:regular r:id="rId84"/>
      <p:bold r:id="rId85"/>
      <p:italic r:id="rId86"/>
      <p:boldItalic r:id="rId87"/>
    </p:embeddedFont>
    <p:embeddedFont>
      <p:font typeface="Nothing You Could Do"/>
      <p:regular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068443-016B-4378-9C39-B26391203F3E}">
  <a:tblStyle styleId="{19068443-016B-4378-9C39-B26391203F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onstantia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86" Type="http://schemas.openxmlformats.org/officeDocument/2006/relationships/font" Target="fonts/Constantia-italic.fntdata"/><Relationship Id="rId41" Type="http://schemas.openxmlformats.org/officeDocument/2006/relationships/slide" Target="slides/slide36.xml"/><Relationship Id="rId85" Type="http://schemas.openxmlformats.org/officeDocument/2006/relationships/font" Target="fonts/Constantia-bold.fntdata"/><Relationship Id="rId44" Type="http://schemas.openxmlformats.org/officeDocument/2006/relationships/slide" Target="slides/slide39.xml"/><Relationship Id="rId88" Type="http://schemas.openxmlformats.org/officeDocument/2006/relationships/font" Target="fonts/NothingYouCouldDo-regular.fntdata"/><Relationship Id="rId43" Type="http://schemas.openxmlformats.org/officeDocument/2006/relationships/slide" Target="slides/slide38.xml"/><Relationship Id="rId87" Type="http://schemas.openxmlformats.org/officeDocument/2006/relationships/font" Target="fonts/Constantia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ArchitectsDaughter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4bb8e56e0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4bb8e56e0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0dad91c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0dad91c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b77e30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b77e30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db77e309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db77e309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b77e309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b77e309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db77e30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db77e30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db77e3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db77e3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b0ae9dc73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b0ae9dc73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0dad91c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0dad91c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0dad91c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0dad91c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0dad91c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0dad91c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5ec036d96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5ec036d96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0dad91c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0dad91c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0dad91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0dad91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0dad91c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0dad91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db77e309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db77e309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e607c56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e607c56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b0dad91c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b0dad91c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db77e30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db77e30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c9444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dc9444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dc94446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dc94446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dc94446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dc94446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c036d9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c036d9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dc94446b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dc94446b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b0dad91c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b0dad91c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e607c56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e607c56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b0dad91c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b0dad91c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0ef9cb7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0ef9cb7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bc62d51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bc62d51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0dad91c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0dad91c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b0dad91c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b0dad91c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b0dad91c9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b0dad91c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e607c56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e607c56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9ed78ad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9ed78ad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39ed78ad3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39ed78ad3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b0dad91c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b0dad91c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b0dad91c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b0dad91c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b0dad91c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b0dad91c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0dad91c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0dad91c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b0dad91c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b0dad91c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b0dad91c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b0dad91c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0dad91c9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b0dad91c9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b0dad91c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b0dad91c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b0dad91c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b0dad91c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e607c56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e607c56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b0dad91c9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b0dad91c9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b0dad91c9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b0dad91c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b0dad91c9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b0dad91c9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b0dad91c9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b0dad91c9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b0dad91c9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2b0dad91c9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b0dad91c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b0dad91c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b0dad91c9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b0dad91c9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b0dad91c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b0dad91c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b0dad91c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b0dad91c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0dad91c9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b0dad91c9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0dad91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0dad91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b0dad91c9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b0dad91c9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fcd79bf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fcd79bf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b0dad91c9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b0dad91c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4fcd79bfe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4fcd79bfe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fcd79bfe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fcd79bfe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b0dad91c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b0dad91c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b0dad91c9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b0dad91c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b0dad91c9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b0dad91c9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e60174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e60174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4fc590ac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4fc590ac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0dad91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0dad91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06fe789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06fe789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06fe789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06fe789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06fe789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06fe789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507372e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507372e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0dad91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0dad91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0dad91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0dad91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jp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(CNN)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247" name="Google Shape;2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48" y="872649"/>
            <a:ext cx="2686300" cy="3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4787797" y="2397450"/>
            <a:ext cx="323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Where is the eye in the picture?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9" name="Google Shape;249;p22"/>
          <p:cNvSpPr/>
          <p:nvPr/>
        </p:nvSpPr>
        <p:spPr>
          <a:xfrm>
            <a:off x="3117725" y="16359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 txBox="1"/>
          <p:nvPr/>
        </p:nvSpPr>
        <p:spPr>
          <a:xfrm>
            <a:off x="5091575" y="1909775"/>
            <a:ext cx="33408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 we have two eyes in the picture</a:t>
            </a: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?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descr="bird - 1.jpg"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848" y="872649"/>
            <a:ext cx="2686300" cy="33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3117725" y="16359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2355725" y="1788325"/>
            <a:ext cx="91800" cy="64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5091575" y="2824175"/>
            <a:ext cx="33408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No, we recognize eye being near to forehead, nose etc.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does a neuron look at the image (input) in Dense layer?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4" y="1340825"/>
            <a:ext cx="1946125" cy="2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312" y="683075"/>
            <a:ext cx="243840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349" y="966350"/>
            <a:ext cx="24669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349" y="1356875"/>
            <a:ext cx="24669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349" y="1680725"/>
            <a:ext cx="24479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1349" y="2452250"/>
            <a:ext cx="24384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062" y="2037913"/>
            <a:ext cx="24669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81812" y="3069900"/>
            <a:ext cx="24574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7037" y="3646100"/>
            <a:ext cx="2466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6550" y="4155625"/>
            <a:ext cx="2447925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/>
          <p:nvPr/>
        </p:nvSpPr>
        <p:spPr>
          <a:xfrm>
            <a:off x="2607175" y="2465475"/>
            <a:ext cx="16719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2607175" y="2023625"/>
            <a:ext cx="16719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Extract data row by row</a:t>
            </a:r>
            <a:endParaRPr b="1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8" y="3887212"/>
            <a:ext cx="792788" cy="20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550" y="3897925"/>
            <a:ext cx="802075" cy="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652" y="3891962"/>
            <a:ext cx="802078" cy="17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3755" y="3882449"/>
            <a:ext cx="792785" cy="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3725" y="3841825"/>
            <a:ext cx="9440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7575" y="3853875"/>
            <a:ext cx="955125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8825" y="3856126"/>
            <a:ext cx="951450" cy="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1301" y="3866205"/>
            <a:ext cx="955137" cy="222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17486" y="3866200"/>
            <a:ext cx="792775" cy="22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 rot="2700000">
            <a:off x="2583304" y="2580693"/>
            <a:ext cx="2414063" cy="3050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 txBox="1"/>
          <p:nvPr/>
        </p:nvSpPr>
        <p:spPr>
          <a:xfrm rot="1124">
            <a:off x="3654300" y="1649398"/>
            <a:ext cx="18354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Arrange all data in one row i.e a vector </a:t>
            </a:r>
            <a:endParaRPr b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6" name="Google Shape;2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69" y="94875"/>
            <a:ext cx="1710810" cy="16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595" y="318699"/>
            <a:ext cx="1730858" cy="1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95" y="627265"/>
            <a:ext cx="1730858" cy="13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595" y="883149"/>
            <a:ext cx="1717492" cy="15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595" y="1492754"/>
            <a:ext cx="1710810" cy="29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571" y="1165374"/>
            <a:ext cx="1730858" cy="1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904" y="1980779"/>
            <a:ext cx="1724175" cy="293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554" y="2436052"/>
            <a:ext cx="1730858" cy="240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228" y="2838643"/>
            <a:ext cx="1717492" cy="240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 rot="1222">
            <a:off x="6092700" y="2106750"/>
            <a:ext cx="25317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makes data being fed to neuron having very little neighbourhood information … makes it harder for machine to learn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800" y="12763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27"/>
          <p:cNvGraphicFramePr/>
          <p:nvPr/>
        </p:nvGraphicFramePr>
        <p:xfrm>
          <a:off x="469610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2" name="Google Shape;312;p27"/>
          <p:cNvSpPr txBox="1"/>
          <p:nvPr/>
        </p:nvSpPr>
        <p:spPr>
          <a:xfrm>
            <a:off x="2063138" y="3837875"/>
            <a:ext cx="1394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Humans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4695947" y="3837875"/>
            <a:ext cx="3235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Machine sees picture</a:t>
            </a:r>
            <a:endParaRPr b="1">
              <a:solidFill>
                <a:srgbClr val="666666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400" y="11239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9" name="Google Shape;319;p28"/>
          <p:cNvGraphicFramePr/>
          <p:nvPr/>
        </p:nvGraphicFramePr>
        <p:xfrm>
          <a:off x="45437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0" name="Google Shape;320;p28"/>
          <p:cNvSpPr txBox="1"/>
          <p:nvPr/>
        </p:nvSpPr>
        <p:spPr>
          <a:xfrm>
            <a:off x="2314354" y="3908525"/>
            <a:ext cx="421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Neighbours of ‘180’ ?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00" y="1428751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29"/>
          <p:cNvGraphicFramePr/>
          <p:nvPr/>
        </p:nvGraphicFramePr>
        <p:xfrm>
          <a:off x="46199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7" name="Google Shape;327;p29"/>
          <p:cNvSpPr txBox="1"/>
          <p:nvPr/>
        </p:nvSpPr>
        <p:spPr>
          <a:xfrm>
            <a:off x="2314354" y="4125800"/>
            <a:ext cx="4210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We can easily locate 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neighbours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of 180.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/>
          <p:nvPr/>
        </p:nvSpPr>
        <p:spPr>
          <a:xfrm>
            <a:off x="665350" y="1814829"/>
            <a:ext cx="292500" cy="178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>
            <a:off x="674219" y="1263889"/>
            <a:ext cx="1063763" cy="561936"/>
          </a:xfrm>
          <a:custGeom>
            <a:rect b="b" l="l" r="r" t="t"/>
            <a:pathLst>
              <a:path extrusionOk="0" h="21665" w="50977">
                <a:moveTo>
                  <a:pt x="0" y="21665"/>
                </a:moveTo>
                <a:lnTo>
                  <a:pt x="36958" y="0"/>
                </a:lnTo>
                <a:lnTo>
                  <a:pt x="50977" y="0"/>
                </a:lnTo>
                <a:lnTo>
                  <a:pt x="13169" y="21665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Google Shape;334;p30"/>
          <p:cNvSpPr/>
          <p:nvPr/>
        </p:nvSpPr>
        <p:spPr>
          <a:xfrm>
            <a:off x="957900" y="1274913"/>
            <a:ext cx="780090" cy="2335905"/>
          </a:xfrm>
          <a:custGeom>
            <a:rect b="b" l="l" r="r" t="t"/>
            <a:pathLst>
              <a:path extrusionOk="0" h="90059" w="37383">
                <a:moveTo>
                  <a:pt x="425" y="90059"/>
                </a:moveTo>
                <a:lnTo>
                  <a:pt x="36958" y="67545"/>
                </a:lnTo>
                <a:lnTo>
                  <a:pt x="37383" y="0"/>
                </a:lnTo>
                <a:lnTo>
                  <a:pt x="0" y="21665"/>
                </a:lnTo>
                <a:close/>
              </a:path>
            </a:pathLst>
          </a:cu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Google Shape;335;p30"/>
          <p:cNvSpPr txBox="1"/>
          <p:nvPr/>
        </p:nvSpPr>
        <p:spPr>
          <a:xfrm>
            <a:off x="722905" y="3856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3221375" y="2138400"/>
            <a:ext cx="3069300" cy="56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30"/>
          <p:cNvCxnSpPr/>
          <p:nvPr/>
        </p:nvCxnSpPr>
        <p:spPr>
          <a:xfrm>
            <a:off x="1973588" y="2448125"/>
            <a:ext cx="10140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0"/>
          <p:cNvSpPr txBox="1"/>
          <p:nvPr/>
        </p:nvSpPr>
        <p:spPr>
          <a:xfrm>
            <a:off x="4130980" y="27828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2352x1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339" name="Google Shape;339;p30"/>
          <p:cNvCxnSpPr/>
          <p:nvPr/>
        </p:nvCxnSpPr>
        <p:spPr>
          <a:xfrm>
            <a:off x="6469388" y="2448125"/>
            <a:ext cx="10140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30"/>
          <p:cNvSpPr/>
          <p:nvPr/>
        </p:nvSpPr>
        <p:spPr>
          <a:xfrm>
            <a:off x="7681600" y="2037225"/>
            <a:ext cx="722100" cy="74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 txBox="1"/>
          <p:nvPr/>
        </p:nvSpPr>
        <p:spPr>
          <a:xfrm>
            <a:off x="7407580" y="29352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FC Layer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1854638" y="2219425"/>
            <a:ext cx="1250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Flatten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1128125" y="4374725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FC Layer can work only with Vectors as input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300" y="216326"/>
            <a:ext cx="1927380" cy="2438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0" name="Google Shape;350;p31"/>
          <p:cNvGraphicFramePr/>
          <p:nvPr/>
        </p:nvGraphicFramePr>
        <p:xfrm>
          <a:off x="743400" y="328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  <a:gridCol w="31905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...</a:t>
                      </a:r>
                      <a:endParaRPr sz="6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31"/>
          <p:cNvSpPr txBox="1"/>
          <p:nvPr/>
        </p:nvSpPr>
        <p:spPr>
          <a:xfrm>
            <a:off x="743394" y="4202175"/>
            <a:ext cx="7657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When reshaping the input for FC layer, Spatial information is lost</a:t>
            </a:r>
            <a:endParaRPr b="1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2127175" y="89970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Limitations of Dense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4764125" y="89970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Convolutional 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2127175" y="250435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Convolutional Neural Network (CNN)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4764125" y="250435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Image Processing &amp; Augmentation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1059950" y="217455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Convolutional Layer</a:t>
            </a:r>
            <a:endParaRPr sz="36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3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4184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65" name="Google Shape;365;p3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Input Shape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6" name="Google Shape;366;p33"/>
          <p:cNvSpPr txBox="1"/>
          <p:nvPr/>
        </p:nvSpPr>
        <p:spPr>
          <a:xfrm rot="1233">
            <a:off x="3107825" y="1529925"/>
            <a:ext cx="58569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convolutional layer, we </a:t>
            </a: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do not flatten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e.g. a 3 dimensional input will remain 3 dimensional and not become a vector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neighbourhood information is not lost.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4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3314850" y="2210363"/>
            <a:ext cx="2108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Dense layer, a neuron looks at entire input at once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9057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6178675" y="2295575"/>
            <a:ext cx="732900" cy="80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5929405" y="3175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Neuron’s Input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78" name="Google Shape;378;p34"/>
          <p:cNvCxnSpPr/>
          <p:nvPr/>
        </p:nvCxnSpPr>
        <p:spPr>
          <a:xfrm rot="10800000">
            <a:off x="2456125" y="1256375"/>
            <a:ext cx="4089000" cy="103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4"/>
          <p:cNvCxnSpPr>
            <a:stCxn id="375" idx="4"/>
          </p:cNvCxnSpPr>
          <p:nvPr/>
        </p:nvCxnSpPr>
        <p:spPr>
          <a:xfrm flipH="1">
            <a:off x="1643725" y="3095975"/>
            <a:ext cx="4901400" cy="10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4"/>
          <p:cNvSpPr txBox="1"/>
          <p:nvPr/>
        </p:nvSpPr>
        <p:spPr>
          <a:xfrm>
            <a:off x="5219850" y="3810575"/>
            <a:ext cx="23088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makes neuron has same number of weights as input features</a:t>
            </a:r>
            <a:endParaRPr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/>
          <p:nvPr/>
        </p:nvSpPr>
        <p:spPr>
          <a:xfrm>
            <a:off x="1128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3314850" y="2210363"/>
            <a:ext cx="21084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convolutional layer, a n</a:t>
            </a:r>
            <a:r>
              <a:rPr b="1" lang="en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euron does not get whole image to look at unlike FC Layer</a:t>
            </a:r>
            <a:endParaRPr b="1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905780" y="1180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9" name="Google Shape;389;p35"/>
          <p:cNvSpPr/>
          <p:nvPr/>
        </p:nvSpPr>
        <p:spPr>
          <a:xfrm>
            <a:off x="6178675" y="2295575"/>
            <a:ext cx="732900" cy="800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5929405" y="3175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Neuron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Neuron Input Size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75" y="768700"/>
            <a:ext cx="5392301" cy="36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5981700" y="2174550"/>
            <a:ext cx="31623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Using Filter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7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5978475" y="1901602"/>
            <a:ext cx="2345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Neuron (or filter) gets to look at only part of the image at once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6025700" y="1051452"/>
            <a:ext cx="23454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Neuron (or filter) gets to look at only part of the image at once</a:t>
            </a:r>
            <a:endParaRPr sz="1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6101900" y="2886549"/>
            <a:ext cx="23454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Filter size (width and depth) is usually much smaller than input width/height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25" name="Google Shape;4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900" y="2390775"/>
            <a:ext cx="6572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9"/>
          <p:cNvSpPr/>
          <p:nvPr/>
        </p:nvSpPr>
        <p:spPr>
          <a:xfrm>
            <a:off x="670500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 txBox="1"/>
          <p:nvPr/>
        </p:nvSpPr>
        <p:spPr>
          <a:xfrm>
            <a:off x="4079775" y="390200"/>
            <a:ext cx="19092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top-left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39"/>
          <p:cNvCxnSpPr>
            <a:stCxn id="427" idx="3"/>
            <a:endCxn id="426" idx="1"/>
          </p:cNvCxnSpPr>
          <p:nvPr/>
        </p:nvCxnSpPr>
        <p:spPr>
          <a:xfrm>
            <a:off x="1327800" y="1779000"/>
            <a:ext cx="24000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39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3" name="Google Shape;433;p39"/>
          <p:cNvCxnSpPr>
            <a:stCxn id="426" idx="3"/>
            <a:endCxn id="430" idx="1"/>
          </p:cNvCxnSpPr>
          <p:nvPr/>
        </p:nvCxnSpPr>
        <p:spPr>
          <a:xfrm flipH="1" rot="10800000">
            <a:off x="4385125" y="2693438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39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 txBox="1"/>
          <p:nvPr/>
        </p:nvSpPr>
        <p:spPr>
          <a:xfrm>
            <a:off x="6553575" y="22599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6" name="Google Shape;436;p39"/>
          <p:cNvCxnSpPr>
            <a:stCxn id="430" idx="3"/>
            <a:endCxn id="434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41" name="Google Shape;4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/>
          <p:nvPr/>
        </p:nvSpPr>
        <p:spPr>
          <a:xfrm>
            <a:off x="1265075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2nd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0"/>
          <p:cNvCxnSpPr>
            <a:stCxn id="442" idx="3"/>
            <a:endCxn id="445" idx="1"/>
          </p:cNvCxnSpPr>
          <p:nvPr/>
        </p:nvCxnSpPr>
        <p:spPr>
          <a:xfrm>
            <a:off x="1922375" y="1779000"/>
            <a:ext cx="18054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0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9" name="Google Shape;449;p40"/>
          <p:cNvCxnSpPr>
            <a:stCxn id="445" idx="3"/>
            <a:endCxn id="446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0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2nd 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40"/>
          <p:cNvCxnSpPr>
            <a:stCxn id="446" idx="3"/>
            <a:endCxn id="450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3" name="Google Shape;4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875" y="2389750"/>
            <a:ext cx="657300" cy="62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58" name="Google Shape;4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/>
          <p:nvPr/>
        </p:nvSpPr>
        <p:spPr>
          <a:xfrm>
            <a:off x="1973000" y="14694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3rd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41"/>
          <p:cNvCxnSpPr>
            <a:stCxn id="459" idx="3"/>
            <a:endCxn id="462" idx="1"/>
          </p:cNvCxnSpPr>
          <p:nvPr/>
        </p:nvCxnSpPr>
        <p:spPr>
          <a:xfrm>
            <a:off x="2630300" y="1779000"/>
            <a:ext cx="1084500" cy="9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41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6" name="Google Shape;466;p41"/>
          <p:cNvCxnSpPr>
            <a:endCxn id="463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1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1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3r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 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9" name="Google Shape;469;p41"/>
          <p:cNvCxnSpPr>
            <a:stCxn id="463" idx="3"/>
            <a:endCxn id="467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875" y="2389750"/>
            <a:ext cx="683293" cy="6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2052838" y="176767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CNN Architectures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4838463" y="176767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Transfer Learning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- 1.jpg" id="474" name="Google Shape;4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469400"/>
            <a:ext cx="1959800" cy="24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/>
          <p:nvPr/>
        </p:nvSpPr>
        <p:spPr>
          <a:xfrm>
            <a:off x="673900" y="21401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4079775" y="390201"/>
            <a:ext cx="23454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Apply filter in 4th part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42"/>
          <p:cNvCxnSpPr>
            <a:stCxn id="475" idx="3"/>
            <a:endCxn id="478" idx="1"/>
          </p:cNvCxnSpPr>
          <p:nvPr/>
        </p:nvCxnSpPr>
        <p:spPr>
          <a:xfrm>
            <a:off x="1331200" y="2449700"/>
            <a:ext cx="2404500" cy="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2"/>
          <p:cNvSpPr/>
          <p:nvPr/>
        </p:nvSpPr>
        <p:spPr>
          <a:xfrm>
            <a:off x="5013900" y="2383800"/>
            <a:ext cx="657300" cy="61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"/>
          <p:cNvSpPr txBox="1"/>
          <p:nvPr/>
        </p:nvSpPr>
        <p:spPr>
          <a:xfrm>
            <a:off x="3770913" y="1932300"/>
            <a:ext cx="571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Part of the image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42"/>
          <p:cNvSpPr txBox="1"/>
          <p:nvPr/>
        </p:nvSpPr>
        <p:spPr>
          <a:xfrm>
            <a:off x="5066325" y="2088600"/>
            <a:ext cx="571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2" name="Google Shape;482;p42"/>
          <p:cNvCxnSpPr>
            <a:endCxn id="479" idx="1"/>
          </p:cNvCxnSpPr>
          <p:nvPr/>
        </p:nvCxnSpPr>
        <p:spPr>
          <a:xfrm flipH="1" rot="10800000">
            <a:off x="4385100" y="2693400"/>
            <a:ext cx="628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2"/>
          <p:cNvSpPr/>
          <p:nvPr/>
        </p:nvSpPr>
        <p:spPr>
          <a:xfrm>
            <a:off x="6669075" y="2512700"/>
            <a:ext cx="340200" cy="368400"/>
          </a:xfrm>
          <a:prstGeom prst="ellipse">
            <a:avLst/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2"/>
          <p:cNvSpPr txBox="1"/>
          <p:nvPr/>
        </p:nvSpPr>
        <p:spPr>
          <a:xfrm>
            <a:off x="6553575" y="2186700"/>
            <a:ext cx="571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4th</a:t>
            </a: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Output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5" name="Google Shape;485;p42"/>
          <p:cNvCxnSpPr>
            <a:stCxn id="479" idx="3"/>
            <a:endCxn id="483" idx="2"/>
          </p:cNvCxnSpPr>
          <p:nvPr/>
        </p:nvCxnSpPr>
        <p:spPr>
          <a:xfrm>
            <a:off x="5671200" y="2693400"/>
            <a:ext cx="9978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8" name="Google Shape;4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550" y="2393513"/>
            <a:ext cx="628800" cy="61364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/>
        </p:nvSpPr>
        <p:spPr>
          <a:xfrm>
            <a:off x="5487900" y="3415524"/>
            <a:ext cx="23454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 will slide over entire input … creating multiple outputs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/>
        </p:nvSpPr>
        <p:spPr>
          <a:xfrm>
            <a:off x="944100" y="364175"/>
            <a:ext cx="72558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Applying filter </a:t>
            </a:r>
            <a:endParaRPr sz="24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(Using numbers)</a:t>
            </a:r>
            <a:endParaRPr sz="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2" name="Google Shape;492;p43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93" name="Google Shape;493;p43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94" name="Google Shape;494;p43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Neuron Output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3" name="Google Shape;503;p44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04" name="Google Shape;504;p44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05" name="Google Shape;505;p44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4763225" y="35243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is a dot product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4290575" y="3872925"/>
            <a:ext cx="44073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(32*1) + (27*0) + (33*12) + (29*2) +(18*15) + (28*1) + (2*1) + (33*10) + (66*0)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1116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Next </a:t>
            </a:r>
            <a:r>
              <a:rPr lang="en" sz="24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6" name="Google Shape;516;p45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26A3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17" name="Google Shape;517;p45"/>
          <p:cNvGraphicFramePr/>
          <p:nvPr/>
        </p:nvGraphicFramePr>
        <p:xfrm>
          <a:off x="5592300" y="19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18" name="Google Shape;518;p45"/>
          <p:cNvSpPr txBox="1"/>
          <p:nvPr/>
        </p:nvSpPr>
        <p:spPr>
          <a:xfrm>
            <a:off x="1936655" y="937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5573855" y="1546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1936655" y="39365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594255" y="2945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3x3x1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4763225" y="35243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dot product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4290575" y="3872925"/>
            <a:ext cx="4524300" cy="9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(27*1) + (33*0) + (12*12) + (18*2) +(28*15) + (16*1) + (33*1) + (66*10) + (155*0)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1336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5"/>
          <p:cNvSpPr txBox="1"/>
          <p:nvPr/>
        </p:nvSpPr>
        <p:spPr>
          <a:xfrm>
            <a:off x="7288775" y="1939163"/>
            <a:ext cx="15261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Filter weight remain same for different parts of the images</a:t>
            </a:r>
            <a:endParaRPr b="1"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5" y="1823663"/>
            <a:ext cx="1952025" cy="14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528088" y="33760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125" y="212088"/>
            <a:ext cx="1952025" cy="1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625" y="595400"/>
            <a:ext cx="956650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075" y="307938"/>
            <a:ext cx="1333000" cy="13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6"/>
          <p:cNvSpPr txBox="1"/>
          <p:nvPr/>
        </p:nvSpPr>
        <p:spPr>
          <a:xfrm>
            <a:off x="2585488" y="17758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8x8x1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6"/>
          <p:cNvSpPr txBox="1"/>
          <p:nvPr/>
        </p:nvSpPr>
        <p:spPr>
          <a:xfrm>
            <a:off x="451888" y="16234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46"/>
          <p:cNvSpPr txBox="1"/>
          <p:nvPr/>
        </p:nvSpPr>
        <p:spPr>
          <a:xfrm>
            <a:off x="4719100" y="13186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2509288" y="232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3D 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6"/>
          <p:cNvSpPr txBox="1"/>
          <p:nvPr/>
        </p:nvSpPr>
        <p:spPr>
          <a:xfrm>
            <a:off x="4613550" y="3857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46"/>
          <p:cNvSpPr txBox="1"/>
          <p:nvPr/>
        </p:nvSpPr>
        <p:spPr>
          <a:xfrm>
            <a:off x="6349525" y="9825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6"/>
          <p:cNvSpPr txBox="1"/>
          <p:nvPr/>
        </p:nvSpPr>
        <p:spPr>
          <a:xfrm>
            <a:off x="6349525" y="162225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6x6x1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1" name="Google Shape;541;p46"/>
          <p:cNvCxnSpPr>
            <a:stCxn id="531" idx="3"/>
            <a:endCxn id="532" idx="1"/>
          </p:cNvCxnSpPr>
          <p:nvPr/>
        </p:nvCxnSpPr>
        <p:spPr>
          <a:xfrm>
            <a:off x="4169150" y="960175"/>
            <a:ext cx="63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6"/>
          <p:cNvCxnSpPr>
            <a:stCxn id="532" idx="3"/>
            <a:endCxn id="533" idx="1"/>
          </p:cNvCxnSpPr>
          <p:nvPr/>
        </p:nvCxnSpPr>
        <p:spPr>
          <a:xfrm>
            <a:off x="5756275" y="960188"/>
            <a:ext cx="55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6"/>
          <p:cNvSpPr txBox="1"/>
          <p:nvPr/>
        </p:nvSpPr>
        <p:spPr>
          <a:xfrm>
            <a:off x="143658" y="746438"/>
            <a:ext cx="1866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Convolution Layer</a:t>
            </a:r>
            <a:endParaRPr sz="5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143658" y="4023038"/>
            <a:ext cx="1866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r>
              <a:rPr lang="en" sz="15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Layer</a:t>
            </a:r>
            <a:endParaRPr sz="5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125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617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08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609" y="3501800"/>
            <a:ext cx="1578941" cy="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4109488" y="32998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Flattened</a:t>
            </a: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Image (1D)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4109488" y="37115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(1D)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7125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9617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2108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609" y="4187600"/>
            <a:ext cx="1578941" cy="2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6"/>
          <p:cNvSpPr txBox="1"/>
          <p:nvPr/>
        </p:nvSpPr>
        <p:spPr>
          <a:xfrm>
            <a:off x="5633488" y="3985625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6"/>
          <p:cNvSpPr txBox="1"/>
          <p:nvPr/>
        </p:nvSpPr>
        <p:spPr>
          <a:xfrm>
            <a:off x="5633488" y="4397300"/>
            <a:ext cx="1250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 (1D)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5323900" y="4808975"/>
            <a:ext cx="345300" cy="209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4719094" y="4808975"/>
            <a:ext cx="6405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5709697" y="4808975"/>
            <a:ext cx="345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6"/>
          <p:cNvSpPr txBox="1"/>
          <p:nvPr/>
        </p:nvSpPr>
        <p:spPr>
          <a:xfrm>
            <a:off x="6644025" y="4469450"/>
            <a:ext cx="1952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 of weights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64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Size equal to number of input features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6"/>
          <p:cNvSpPr txBox="1"/>
          <p:nvPr/>
        </p:nvSpPr>
        <p:spPr>
          <a:xfrm>
            <a:off x="4719100" y="1514525"/>
            <a:ext cx="1250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 of weights - 9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Size decided by us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46"/>
          <p:cNvCxnSpPr/>
          <p:nvPr/>
        </p:nvCxnSpPr>
        <p:spPr>
          <a:xfrm>
            <a:off x="2446575" y="2588275"/>
            <a:ext cx="6196800" cy="28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563" name="Google Shape;563;p46"/>
          <p:cNvSpPr/>
          <p:nvPr/>
        </p:nvSpPr>
        <p:spPr>
          <a:xfrm>
            <a:off x="5148225" y="3759625"/>
            <a:ext cx="9450" cy="415625"/>
          </a:xfrm>
          <a:custGeom>
            <a:rect b="b" l="l" r="r" t="t"/>
            <a:pathLst>
              <a:path extrusionOk="0" h="16625" w="378">
                <a:moveTo>
                  <a:pt x="0" y="0"/>
                </a:moveTo>
                <a:cubicBezTo>
                  <a:pt x="63" y="2771"/>
                  <a:pt x="315" y="13854"/>
                  <a:pt x="378" y="1662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64" name="Google Shape;564;p46"/>
          <p:cNvSpPr/>
          <p:nvPr/>
        </p:nvSpPr>
        <p:spPr>
          <a:xfrm>
            <a:off x="5488300" y="4420850"/>
            <a:ext cx="18875" cy="387300"/>
          </a:xfrm>
          <a:custGeom>
            <a:rect b="b" l="l" r="r" t="t"/>
            <a:pathLst>
              <a:path extrusionOk="0" h="15492" w="755">
                <a:moveTo>
                  <a:pt x="0" y="0"/>
                </a:moveTo>
                <a:cubicBezTo>
                  <a:pt x="126" y="2582"/>
                  <a:pt x="629" y="12910"/>
                  <a:pt x="755" y="1549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7"/>
          <p:cNvSpPr txBox="1"/>
          <p:nvPr/>
        </p:nvSpPr>
        <p:spPr>
          <a:xfrm>
            <a:off x="14336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 txBox="1"/>
          <p:nvPr/>
        </p:nvSpPr>
        <p:spPr>
          <a:xfrm>
            <a:off x="4251755" y="31109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1433605" y="661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4329205" y="1270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5" name="Google Shape;575;p47"/>
          <p:cNvSpPr txBox="1"/>
          <p:nvPr/>
        </p:nvSpPr>
        <p:spPr>
          <a:xfrm>
            <a:off x="3781550" y="3673300"/>
            <a:ext cx="23454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 to learn?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76" name="Google Shape;576;p47"/>
          <p:cNvSpPr txBox="1"/>
          <p:nvPr/>
        </p:nvSpPr>
        <p:spPr>
          <a:xfrm>
            <a:off x="3704101" y="4442850"/>
            <a:ext cx="234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75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77" name="Google Shape;5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650" y="903638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7"/>
          <p:cNvSpPr txBox="1"/>
          <p:nvPr/>
        </p:nvSpPr>
        <p:spPr>
          <a:xfrm>
            <a:off x="6317850" y="555050"/>
            <a:ext cx="183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8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8"/>
          <p:cNvSpPr txBox="1"/>
          <p:nvPr/>
        </p:nvSpPr>
        <p:spPr>
          <a:xfrm>
            <a:off x="15098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5" name="Google Shape;5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750" y="21815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8"/>
          <p:cNvSpPr txBox="1"/>
          <p:nvPr/>
        </p:nvSpPr>
        <p:spPr>
          <a:xfrm>
            <a:off x="17358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6308400" y="774000"/>
            <a:ext cx="1837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(Activation Map)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588" name="Google Shape;58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1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/>
        </p:nvSpPr>
        <p:spPr>
          <a:xfrm>
            <a:off x="5929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590" name="Google Shape;590;p48"/>
          <p:cNvCxnSpPr/>
          <p:nvPr/>
        </p:nvCxnSpPr>
        <p:spPr>
          <a:xfrm flipH="1" rot="10800000">
            <a:off x="3391050" y="2627125"/>
            <a:ext cx="2548200" cy="2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48"/>
          <p:cNvSpPr txBox="1"/>
          <p:nvPr/>
        </p:nvSpPr>
        <p:spPr>
          <a:xfrm>
            <a:off x="3252900" y="2130975"/>
            <a:ext cx="26382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‘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Slide’ Filter over entire image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2" name="Google Shape;592;p48"/>
          <p:cNvSpPr txBox="1"/>
          <p:nvPr/>
        </p:nvSpPr>
        <p:spPr>
          <a:xfrm>
            <a:off x="19295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93" name="Google Shape;593;p48"/>
          <p:cNvSpPr txBox="1"/>
          <p:nvPr/>
        </p:nvSpPr>
        <p:spPr>
          <a:xfrm>
            <a:off x="49331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/>
        </p:nvSpPr>
        <p:spPr>
          <a:xfrm>
            <a:off x="4456900" y="1200950"/>
            <a:ext cx="534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vs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9" name="Google Shape;599;p49"/>
          <p:cNvSpPr txBox="1"/>
          <p:nvPr/>
        </p:nvSpPr>
        <p:spPr>
          <a:xfrm>
            <a:off x="1948900" y="13146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Fully Connected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4996900" y="2089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work with multi-dimensional data, uses neighbourhood info 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1948900" y="2089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Requires one dimensional input, no neighbourhood info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2" name="Google Shape;602;p49"/>
          <p:cNvSpPr txBox="1"/>
          <p:nvPr/>
        </p:nvSpPr>
        <p:spPr>
          <a:xfrm>
            <a:off x="4996900" y="13146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3" name="Google Shape;603;p49"/>
          <p:cNvSpPr txBox="1"/>
          <p:nvPr/>
        </p:nvSpPr>
        <p:spPr>
          <a:xfrm>
            <a:off x="2025100" y="26233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Large number of weights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4" name="Google Shape;604;p49"/>
          <p:cNvSpPr txBox="1"/>
          <p:nvPr/>
        </p:nvSpPr>
        <p:spPr>
          <a:xfrm>
            <a:off x="5073100" y="26233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Smaller number of weights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2025100" y="30805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One output per neuron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5073100" y="30805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outputs per neuron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7" name="Google Shape;607;p49"/>
          <p:cNvSpPr txBox="1"/>
          <p:nvPr/>
        </p:nvSpPr>
        <p:spPr>
          <a:xfrm>
            <a:off x="2025100" y="3613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Less calculations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5073100" y="3613950"/>
            <a:ext cx="2508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More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calculations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/>
          <p:nvPr/>
        </p:nvSpPr>
        <p:spPr>
          <a:xfrm>
            <a:off x="1081200" y="1781600"/>
            <a:ext cx="72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is the goal of Convolutional Layer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4" name="Google Shape;614;p50"/>
          <p:cNvSpPr txBox="1"/>
          <p:nvPr/>
        </p:nvSpPr>
        <p:spPr>
          <a:xfrm>
            <a:off x="2641550" y="2926250"/>
            <a:ext cx="4091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Build a good filter </a:t>
            </a: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which identifies a feature in the input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75" y="919738"/>
            <a:ext cx="5873825" cy="33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1"/>
          <p:cNvSpPr txBox="1"/>
          <p:nvPr/>
        </p:nvSpPr>
        <p:spPr>
          <a:xfrm>
            <a:off x="6201100" y="2000850"/>
            <a:ext cx="29331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Visualizing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filter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1157925" y="408090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Revisiting Dense Layers</a:t>
            </a:r>
            <a:endParaRPr sz="24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13" y="530675"/>
            <a:ext cx="6318367" cy="3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"/>
          <p:cNvSpPr txBox="1"/>
          <p:nvPr/>
        </p:nvSpPr>
        <p:spPr>
          <a:xfrm>
            <a:off x="2437418" y="3210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5568943" y="3210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ilter visual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27" name="Google Shape;627;p52"/>
          <p:cNvGraphicFramePr/>
          <p:nvPr/>
        </p:nvGraphicFramePr>
        <p:xfrm>
          <a:off x="2105350" y="150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p52"/>
          <p:cNvSpPr/>
          <p:nvPr/>
        </p:nvSpPr>
        <p:spPr>
          <a:xfrm>
            <a:off x="5371400" y="1503150"/>
            <a:ext cx="1680300" cy="153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"/>
          <p:cNvSpPr/>
          <p:nvPr/>
        </p:nvSpPr>
        <p:spPr>
          <a:xfrm>
            <a:off x="5984394" y="1776998"/>
            <a:ext cx="454387" cy="985674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3"/>
          <p:cNvSpPr/>
          <p:nvPr/>
        </p:nvSpPr>
        <p:spPr>
          <a:xfrm>
            <a:off x="5374100" y="2026600"/>
            <a:ext cx="233700" cy="28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3"/>
          <p:cNvSpPr/>
          <p:nvPr/>
        </p:nvSpPr>
        <p:spPr>
          <a:xfrm>
            <a:off x="3308440" y="1867200"/>
            <a:ext cx="2793200" cy="962900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6" name="Google Shape;636;p53"/>
          <p:cNvSpPr txBox="1"/>
          <p:nvPr/>
        </p:nvSpPr>
        <p:spPr>
          <a:xfrm>
            <a:off x="944094" y="4560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Image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7" name="Google Shape;637;p53"/>
          <p:cNvSpPr/>
          <p:nvPr/>
        </p:nvSpPr>
        <p:spPr>
          <a:xfrm>
            <a:off x="5430900" y="2362725"/>
            <a:ext cx="84900" cy="95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/>
          <p:nvPr/>
        </p:nvSpPr>
        <p:spPr>
          <a:xfrm>
            <a:off x="2931866" y="2693825"/>
            <a:ext cx="861675" cy="562850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Google Shape;639;p53"/>
          <p:cNvSpPr/>
          <p:nvPr/>
        </p:nvSpPr>
        <p:spPr>
          <a:xfrm>
            <a:off x="5537125" y="2079700"/>
            <a:ext cx="233700" cy="286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0" name="Google Shape;640;p53"/>
          <p:cNvCxnSpPr/>
          <p:nvPr/>
        </p:nvCxnSpPr>
        <p:spPr>
          <a:xfrm rot="10800000">
            <a:off x="5312250" y="2534625"/>
            <a:ext cx="4779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3"/>
          <p:cNvCxnSpPr/>
          <p:nvPr/>
        </p:nvCxnSpPr>
        <p:spPr>
          <a:xfrm flipH="1">
            <a:off x="5333550" y="2598225"/>
            <a:ext cx="435300" cy="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3"/>
          <p:cNvCxnSpPr/>
          <p:nvPr/>
        </p:nvCxnSpPr>
        <p:spPr>
          <a:xfrm flipH="1">
            <a:off x="5386525" y="2598225"/>
            <a:ext cx="393000" cy="2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53"/>
          <p:cNvCxnSpPr/>
          <p:nvPr/>
        </p:nvCxnSpPr>
        <p:spPr>
          <a:xfrm flipH="1">
            <a:off x="5524750" y="2608850"/>
            <a:ext cx="276000" cy="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53"/>
          <p:cNvSpPr txBox="1"/>
          <p:nvPr/>
        </p:nvSpPr>
        <p:spPr>
          <a:xfrm>
            <a:off x="983750" y="4155750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Let’s apply filter on this image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/>
          <p:nvPr/>
        </p:nvSpPr>
        <p:spPr>
          <a:xfrm>
            <a:off x="4340267" y="710667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4"/>
          <p:cNvSpPr/>
          <p:nvPr/>
        </p:nvSpPr>
        <p:spPr>
          <a:xfrm>
            <a:off x="2375631" y="566048"/>
            <a:ext cx="2656613" cy="873639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1" name="Google Shape;651;p54"/>
          <p:cNvSpPr/>
          <p:nvPr/>
        </p:nvSpPr>
        <p:spPr>
          <a:xfrm>
            <a:off x="4394289" y="1015622"/>
            <a:ext cx="80700" cy="86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4"/>
          <p:cNvSpPr/>
          <p:nvPr/>
        </p:nvSpPr>
        <p:spPr>
          <a:xfrm>
            <a:off x="2017475" y="1316019"/>
            <a:ext cx="819539" cy="510674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3" name="Google Shape;653;p54"/>
          <p:cNvSpPr/>
          <p:nvPr/>
        </p:nvSpPr>
        <p:spPr>
          <a:xfrm>
            <a:off x="4495319" y="758843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54"/>
          <p:cNvCxnSpPr/>
          <p:nvPr/>
        </p:nvCxnSpPr>
        <p:spPr>
          <a:xfrm rot="10800000">
            <a:off x="4281470" y="1171684"/>
            <a:ext cx="4545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 flipH="1">
            <a:off x="4301711" y="1229284"/>
            <a:ext cx="4140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 flipH="1">
            <a:off x="4352064" y="1229284"/>
            <a:ext cx="3738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54"/>
          <p:cNvCxnSpPr/>
          <p:nvPr/>
        </p:nvCxnSpPr>
        <p:spPr>
          <a:xfrm flipH="1">
            <a:off x="4483551" y="1238924"/>
            <a:ext cx="2625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54"/>
          <p:cNvSpPr/>
          <p:nvPr/>
        </p:nvSpPr>
        <p:spPr>
          <a:xfrm>
            <a:off x="6341439" y="566003"/>
            <a:ext cx="992100" cy="87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6703399" y="722030"/>
            <a:ext cx="268292" cy="561657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0" name="Google Shape;660;p54"/>
          <p:cNvSpPr/>
          <p:nvPr/>
        </p:nvSpPr>
        <p:spPr>
          <a:xfrm>
            <a:off x="2192318" y="509775"/>
            <a:ext cx="644700" cy="592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2437425" y="3620325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Image Part as numbers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62" name="Google Shape;662;p54"/>
          <p:cNvGraphicFramePr/>
          <p:nvPr/>
        </p:nvGraphicFramePr>
        <p:xfrm>
          <a:off x="210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1C2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3" name="Google Shape;663;p54"/>
          <p:cNvSpPr txBox="1"/>
          <p:nvPr/>
        </p:nvSpPr>
        <p:spPr>
          <a:xfrm>
            <a:off x="6247425" y="3620325"/>
            <a:ext cx="1250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64" name="Google Shape;664;p54"/>
          <p:cNvGraphicFramePr/>
          <p:nvPr/>
        </p:nvGraphicFramePr>
        <p:xfrm>
          <a:off x="591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54"/>
          <p:cNvSpPr txBox="1"/>
          <p:nvPr/>
        </p:nvSpPr>
        <p:spPr>
          <a:xfrm>
            <a:off x="4630400" y="2697525"/>
            <a:ext cx="509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endParaRPr b="1"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6" name="Google Shape;666;p54"/>
          <p:cNvSpPr txBox="1"/>
          <p:nvPr/>
        </p:nvSpPr>
        <p:spPr>
          <a:xfrm>
            <a:off x="3207300" y="4035675"/>
            <a:ext cx="328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= (30*50) + (30*50) + (30*50) + (30*50)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7" name="Google Shape;667;p54"/>
          <p:cNvSpPr/>
          <p:nvPr/>
        </p:nvSpPr>
        <p:spPr>
          <a:xfrm>
            <a:off x="4237475" y="4524200"/>
            <a:ext cx="1250100" cy="2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6000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8" name="Google Shape;668;p54"/>
          <p:cNvSpPr txBox="1"/>
          <p:nvPr/>
        </p:nvSpPr>
        <p:spPr>
          <a:xfrm>
            <a:off x="391375" y="416000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part where filter is being applied</a:t>
            </a:r>
            <a:endParaRPr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69" name="Google Shape;669;p54"/>
          <p:cNvCxnSpPr>
            <a:stCxn id="668" idx="3"/>
            <a:endCxn id="660" idx="1"/>
          </p:cNvCxnSpPr>
          <p:nvPr/>
        </p:nvCxnSpPr>
        <p:spPr>
          <a:xfrm>
            <a:off x="1641475" y="656300"/>
            <a:ext cx="550800" cy="1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5"/>
          <p:cNvSpPr/>
          <p:nvPr/>
        </p:nvSpPr>
        <p:spPr>
          <a:xfrm>
            <a:off x="4340267" y="710667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>
            <a:off x="2375631" y="566048"/>
            <a:ext cx="2656613" cy="873639"/>
          </a:xfrm>
          <a:custGeom>
            <a:rect b="b" l="l" r="r" t="t"/>
            <a:pathLst>
              <a:path extrusionOk="0" h="38516" w="111728">
                <a:moveTo>
                  <a:pt x="712" y="33489"/>
                </a:moveTo>
                <a:cubicBezTo>
                  <a:pt x="-1341" y="30232"/>
                  <a:pt x="1632" y="22940"/>
                  <a:pt x="2836" y="18621"/>
                </a:cubicBezTo>
                <a:cubicBezTo>
                  <a:pt x="4040" y="14302"/>
                  <a:pt x="5456" y="10337"/>
                  <a:pt x="7934" y="7576"/>
                </a:cubicBezTo>
                <a:cubicBezTo>
                  <a:pt x="10412" y="4815"/>
                  <a:pt x="13881" y="3258"/>
                  <a:pt x="17704" y="2054"/>
                </a:cubicBezTo>
                <a:cubicBezTo>
                  <a:pt x="21527" y="850"/>
                  <a:pt x="24572" y="-354"/>
                  <a:pt x="30873" y="354"/>
                </a:cubicBezTo>
                <a:cubicBezTo>
                  <a:pt x="37174" y="1062"/>
                  <a:pt x="48219" y="4320"/>
                  <a:pt x="55512" y="6302"/>
                </a:cubicBezTo>
                <a:cubicBezTo>
                  <a:pt x="62805" y="8285"/>
                  <a:pt x="69531" y="10621"/>
                  <a:pt x="74629" y="12249"/>
                </a:cubicBezTo>
                <a:cubicBezTo>
                  <a:pt x="79727" y="13877"/>
                  <a:pt x="82275" y="14514"/>
                  <a:pt x="86098" y="16072"/>
                </a:cubicBezTo>
                <a:cubicBezTo>
                  <a:pt x="89921" y="17630"/>
                  <a:pt x="93391" y="19259"/>
                  <a:pt x="97568" y="21595"/>
                </a:cubicBezTo>
                <a:cubicBezTo>
                  <a:pt x="101745" y="23932"/>
                  <a:pt x="114419" y="27755"/>
                  <a:pt x="111162" y="30091"/>
                </a:cubicBezTo>
                <a:cubicBezTo>
                  <a:pt x="107905" y="32427"/>
                  <a:pt x="88576" y="34339"/>
                  <a:pt x="78027" y="35613"/>
                </a:cubicBezTo>
                <a:cubicBezTo>
                  <a:pt x="67478" y="36888"/>
                  <a:pt x="58345" y="37313"/>
                  <a:pt x="47866" y="37738"/>
                </a:cubicBezTo>
                <a:cubicBezTo>
                  <a:pt x="37387" y="38163"/>
                  <a:pt x="23014" y="38870"/>
                  <a:pt x="15155" y="38162"/>
                </a:cubicBezTo>
                <a:cubicBezTo>
                  <a:pt x="7296" y="37454"/>
                  <a:pt x="2765" y="36746"/>
                  <a:pt x="712" y="33489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6" name="Google Shape;676;p55"/>
          <p:cNvSpPr/>
          <p:nvPr/>
        </p:nvSpPr>
        <p:spPr>
          <a:xfrm>
            <a:off x="4394289" y="1015622"/>
            <a:ext cx="80700" cy="867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>
            <a:off x="2017475" y="1316019"/>
            <a:ext cx="819539" cy="510674"/>
          </a:xfrm>
          <a:custGeom>
            <a:rect b="b" l="l" r="r" t="t"/>
            <a:pathLst>
              <a:path extrusionOk="0" h="22514" w="34467">
                <a:moveTo>
                  <a:pt x="15775" y="0"/>
                </a:moveTo>
                <a:cubicBezTo>
                  <a:pt x="13226" y="1416"/>
                  <a:pt x="-2633" y="4744"/>
                  <a:pt x="482" y="8496"/>
                </a:cubicBezTo>
                <a:cubicBezTo>
                  <a:pt x="3597" y="12248"/>
                  <a:pt x="28803" y="20178"/>
                  <a:pt x="34467" y="2251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8" name="Google Shape;678;p55"/>
          <p:cNvSpPr/>
          <p:nvPr/>
        </p:nvSpPr>
        <p:spPr>
          <a:xfrm>
            <a:off x="4495319" y="758843"/>
            <a:ext cx="222300" cy="260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9" name="Google Shape;679;p55"/>
          <p:cNvCxnSpPr/>
          <p:nvPr/>
        </p:nvCxnSpPr>
        <p:spPr>
          <a:xfrm rot="10800000">
            <a:off x="4281470" y="1171684"/>
            <a:ext cx="4545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5"/>
          <p:cNvCxnSpPr/>
          <p:nvPr/>
        </p:nvCxnSpPr>
        <p:spPr>
          <a:xfrm flipH="1">
            <a:off x="4301711" y="1229284"/>
            <a:ext cx="414000" cy="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5"/>
          <p:cNvCxnSpPr/>
          <p:nvPr/>
        </p:nvCxnSpPr>
        <p:spPr>
          <a:xfrm flipH="1">
            <a:off x="4352064" y="1229284"/>
            <a:ext cx="3738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5"/>
          <p:cNvCxnSpPr/>
          <p:nvPr/>
        </p:nvCxnSpPr>
        <p:spPr>
          <a:xfrm flipH="1">
            <a:off x="4483551" y="1238924"/>
            <a:ext cx="262500" cy="2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55"/>
          <p:cNvSpPr/>
          <p:nvPr/>
        </p:nvSpPr>
        <p:spPr>
          <a:xfrm>
            <a:off x="6341439" y="566003"/>
            <a:ext cx="992100" cy="87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>
            <a:off x="6703399" y="722030"/>
            <a:ext cx="268292" cy="561657"/>
          </a:xfrm>
          <a:custGeom>
            <a:rect b="b" l="l" r="r" t="t"/>
            <a:pathLst>
              <a:path extrusionOk="0" h="34410" w="16887">
                <a:moveTo>
                  <a:pt x="319" y="34410"/>
                </a:moveTo>
                <a:cubicBezTo>
                  <a:pt x="319" y="31720"/>
                  <a:pt x="-318" y="22940"/>
                  <a:pt x="319" y="18267"/>
                </a:cubicBezTo>
                <a:cubicBezTo>
                  <a:pt x="956" y="13594"/>
                  <a:pt x="1382" y="9417"/>
                  <a:pt x="4143" y="6372"/>
                </a:cubicBezTo>
                <a:cubicBezTo>
                  <a:pt x="6904" y="3328"/>
                  <a:pt x="14763" y="1062"/>
                  <a:pt x="16887" y="0"/>
                </a:cubicBezTo>
              </a:path>
            </a:pathLst>
          </a:custGeom>
          <a:noFill/>
          <a:ln cap="flat" cmpd="sng" w="76200">
            <a:solidFill>
              <a:srgbClr val="008DD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5" name="Google Shape;685;p55"/>
          <p:cNvSpPr/>
          <p:nvPr/>
        </p:nvSpPr>
        <p:spPr>
          <a:xfrm>
            <a:off x="3424268" y="378275"/>
            <a:ext cx="644700" cy="592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 txBox="1"/>
          <p:nvPr/>
        </p:nvSpPr>
        <p:spPr>
          <a:xfrm>
            <a:off x="2437418" y="36203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Part of Image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87" name="Google Shape;687;p55"/>
          <p:cNvGraphicFramePr/>
          <p:nvPr/>
        </p:nvGraphicFramePr>
        <p:xfrm>
          <a:off x="210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AA84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8" name="Google Shape;688;p55"/>
          <p:cNvSpPr txBox="1"/>
          <p:nvPr/>
        </p:nvSpPr>
        <p:spPr>
          <a:xfrm>
            <a:off x="6247425" y="3620325"/>
            <a:ext cx="12501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689" name="Google Shape;689;p55"/>
          <p:cNvGraphicFramePr/>
          <p:nvPr/>
        </p:nvGraphicFramePr>
        <p:xfrm>
          <a:off x="5915350" y="21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</a:tblGrid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0" name="Google Shape;690;p55"/>
          <p:cNvSpPr txBox="1"/>
          <p:nvPr/>
        </p:nvSpPr>
        <p:spPr>
          <a:xfrm>
            <a:off x="4630400" y="2697525"/>
            <a:ext cx="509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endParaRPr b="1"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1" name="Google Shape;691;p55"/>
          <p:cNvSpPr txBox="1"/>
          <p:nvPr/>
        </p:nvSpPr>
        <p:spPr>
          <a:xfrm>
            <a:off x="3207300" y="4035675"/>
            <a:ext cx="3281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= (30*50)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2" name="Google Shape;692;p55"/>
          <p:cNvSpPr/>
          <p:nvPr/>
        </p:nvSpPr>
        <p:spPr>
          <a:xfrm>
            <a:off x="4237475" y="4524200"/>
            <a:ext cx="1250100" cy="26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15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3" name="Google Shape;693;p55"/>
          <p:cNvSpPr txBox="1"/>
          <p:nvPr/>
        </p:nvSpPr>
        <p:spPr>
          <a:xfrm>
            <a:off x="391375" y="416000"/>
            <a:ext cx="12501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part where filter is being applied</a:t>
            </a:r>
            <a:endParaRPr sz="10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94" name="Google Shape;694;p55"/>
          <p:cNvCxnSpPr>
            <a:stCxn id="693" idx="3"/>
          </p:cNvCxnSpPr>
          <p:nvPr/>
        </p:nvCxnSpPr>
        <p:spPr>
          <a:xfrm flipH="1" rot="10800000">
            <a:off x="1641475" y="466400"/>
            <a:ext cx="1590600" cy="1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6"/>
          <p:cNvSpPr txBox="1"/>
          <p:nvPr/>
        </p:nvSpPr>
        <p:spPr>
          <a:xfrm>
            <a:off x="1081200" y="1781600"/>
            <a:ext cx="725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does large output signify?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0" name="Google Shape;700;p56"/>
          <p:cNvSpPr txBox="1"/>
          <p:nvPr/>
        </p:nvSpPr>
        <p:spPr>
          <a:xfrm>
            <a:off x="1724100" y="2926250"/>
            <a:ext cx="5695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Presence of the ‘feature’ represented by the filter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/>
        </p:nvSpPr>
        <p:spPr>
          <a:xfrm>
            <a:off x="5484900" y="2283750"/>
            <a:ext cx="36591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Multiple filters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6" name="Google Shape;7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00" y="606788"/>
            <a:ext cx="5239901" cy="392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8"/>
          <p:cNvSpPr txBox="1"/>
          <p:nvPr/>
        </p:nvSpPr>
        <p:spPr>
          <a:xfrm>
            <a:off x="8240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3" name="Google Shape;713;p58"/>
          <p:cNvSpPr txBox="1"/>
          <p:nvPr/>
        </p:nvSpPr>
        <p:spPr>
          <a:xfrm>
            <a:off x="31836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67301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15" name="Google Shape;71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1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58"/>
          <p:cNvSpPr txBox="1"/>
          <p:nvPr/>
        </p:nvSpPr>
        <p:spPr>
          <a:xfrm>
            <a:off x="64628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24x24x2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7" name="Google Shape;717;p58"/>
          <p:cNvSpPr txBox="1"/>
          <p:nvPr/>
        </p:nvSpPr>
        <p:spPr>
          <a:xfrm>
            <a:off x="12437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8" name="Google Shape;718;p58"/>
          <p:cNvSpPr txBox="1"/>
          <p:nvPr/>
        </p:nvSpPr>
        <p:spPr>
          <a:xfrm>
            <a:off x="54665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19" name="Google Shape;719;p58"/>
          <p:cNvSpPr txBox="1"/>
          <p:nvPr/>
        </p:nvSpPr>
        <p:spPr>
          <a:xfrm>
            <a:off x="3869430" y="321712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20" name="Google Shape;7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800" y="1293825"/>
            <a:ext cx="1093400" cy="255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4450" y="2119500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830" y="2119500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8"/>
          <p:cNvSpPr txBox="1"/>
          <p:nvPr/>
        </p:nvSpPr>
        <p:spPr>
          <a:xfrm>
            <a:off x="3758305" y="13836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24" name="Google Shape;724;p58"/>
          <p:cNvSpPr txBox="1"/>
          <p:nvPr/>
        </p:nvSpPr>
        <p:spPr>
          <a:xfrm>
            <a:off x="2537450" y="4395050"/>
            <a:ext cx="3462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 Filters -&gt; 2 Activation Maps</a:t>
            </a:r>
            <a:endParaRPr b="1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9"/>
          <p:cNvSpPr txBox="1"/>
          <p:nvPr/>
        </p:nvSpPr>
        <p:spPr>
          <a:xfrm>
            <a:off x="82400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1" name="Google Shape;731;p59"/>
          <p:cNvSpPr txBox="1"/>
          <p:nvPr/>
        </p:nvSpPr>
        <p:spPr>
          <a:xfrm>
            <a:off x="6395080" y="7989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2" name="Google Shape;7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1293813"/>
            <a:ext cx="1093388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9"/>
          <p:cNvSpPr txBox="1"/>
          <p:nvPr/>
        </p:nvSpPr>
        <p:spPr>
          <a:xfrm>
            <a:off x="5929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24x24x5</a:t>
            </a:r>
            <a:endParaRPr b="1" sz="1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4" name="Google Shape;734;p59"/>
          <p:cNvSpPr txBox="1"/>
          <p:nvPr/>
        </p:nvSpPr>
        <p:spPr>
          <a:xfrm>
            <a:off x="1243705" y="774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5" name="Google Shape;735;p59"/>
          <p:cNvSpPr txBox="1"/>
          <p:nvPr/>
        </p:nvSpPr>
        <p:spPr>
          <a:xfrm>
            <a:off x="4933150" y="4020925"/>
            <a:ext cx="3462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36" name="Google Shape;736;p59"/>
          <p:cNvSpPr txBox="1"/>
          <p:nvPr/>
        </p:nvSpPr>
        <p:spPr>
          <a:xfrm>
            <a:off x="3208780" y="2750063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5x5x3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7" name="Google Shape;73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200" y="1293825"/>
            <a:ext cx="1093400" cy="255588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9"/>
          <p:cNvSpPr txBox="1"/>
          <p:nvPr/>
        </p:nvSpPr>
        <p:spPr>
          <a:xfrm>
            <a:off x="3208780" y="23290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 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739" name="Google Shape;73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8450" y="1306274"/>
            <a:ext cx="1162600" cy="25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1775" y="1293800"/>
            <a:ext cx="1093400" cy="25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1450" y="1180575"/>
            <a:ext cx="1162600" cy="2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0"/>
          <p:cNvSpPr txBox="1"/>
          <p:nvPr/>
        </p:nvSpPr>
        <p:spPr>
          <a:xfrm>
            <a:off x="6166625" y="2283750"/>
            <a:ext cx="2977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Filter Stride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7" name="Google Shape;7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75" y="666138"/>
            <a:ext cx="5716850" cy="381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2" name="Google Shape;752;p61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53" name="Google Shape;753;p61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1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6" name="Google Shape;756;p61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57" name="Google Shape;757;p61"/>
          <p:cNvSpPr/>
          <p:nvPr/>
        </p:nvSpPr>
        <p:spPr>
          <a:xfrm>
            <a:off x="1330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175545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5575000" y="2771900"/>
            <a:ext cx="1954200" cy="5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 5x5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0" name="Google Shape;760;p61"/>
          <p:cNvSpPr txBox="1"/>
          <p:nvPr/>
        </p:nvSpPr>
        <p:spPr>
          <a:xfrm>
            <a:off x="5254950" y="3900500"/>
            <a:ext cx="23394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Indicates how many step(s) to move when sliding filter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1627013" y="1371813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2540013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2540013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540013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2540013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627013" y="1920084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627013" y="2468354"/>
            <a:ext cx="247200" cy="3837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3492710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492710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3492710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3492710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7"/>
          <p:cNvCxnSpPr>
            <a:stCxn id="78" idx="6"/>
            <a:endCxn id="79" idx="2"/>
          </p:cNvCxnSpPr>
          <p:nvPr/>
        </p:nvCxnSpPr>
        <p:spPr>
          <a:xfrm flipH="1" rot="10800000">
            <a:off x="1874213" y="1276263"/>
            <a:ext cx="665700" cy="2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>
            <a:stCxn id="83" idx="6"/>
            <a:endCxn id="79" idx="2"/>
          </p:cNvCxnSpPr>
          <p:nvPr/>
        </p:nvCxnSpPr>
        <p:spPr>
          <a:xfrm flipH="1" rot="10800000">
            <a:off x="1874213" y="1276134"/>
            <a:ext cx="665700" cy="83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7"/>
          <p:cNvCxnSpPr>
            <a:stCxn id="84" idx="6"/>
            <a:endCxn id="79" idx="2"/>
          </p:cNvCxnSpPr>
          <p:nvPr/>
        </p:nvCxnSpPr>
        <p:spPr>
          <a:xfrm flipH="1" rot="10800000">
            <a:off x="1874213" y="1276304"/>
            <a:ext cx="665700" cy="13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78" idx="6"/>
            <a:endCxn id="80" idx="2"/>
          </p:cNvCxnSpPr>
          <p:nvPr/>
        </p:nvCxnSpPr>
        <p:spPr>
          <a:xfrm>
            <a:off x="1874213" y="1563663"/>
            <a:ext cx="665700" cy="4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78" idx="6"/>
            <a:endCxn id="81" idx="2"/>
          </p:cNvCxnSpPr>
          <p:nvPr/>
        </p:nvCxnSpPr>
        <p:spPr>
          <a:xfrm>
            <a:off x="1874213" y="1563663"/>
            <a:ext cx="665700" cy="10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>
            <a:stCxn id="78" idx="6"/>
            <a:endCxn id="82" idx="2"/>
          </p:cNvCxnSpPr>
          <p:nvPr/>
        </p:nvCxnSpPr>
        <p:spPr>
          <a:xfrm>
            <a:off x="1874213" y="1563663"/>
            <a:ext cx="665700" cy="16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>
            <a:stCxn id="83" idx="6"/>
            <a:endCxn id="80" idx="2"/>
          </p:cNvCxnSpPr>
          <p:nvPr/>
        </p:nvCxnSpPr>
        <p:spPr>
          <a:xfrm flipH="1" rot="10800000">
            <a:off x="1874213" y="1988934"/>
            <a:ext cx="665700" cy="1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83" idx="6"/>
            <a:endCxn id="82" idx="2"/>
          </p:cNvCxnSpPr>
          <p:nvPr/>
        </p:nvCxnSpPr>
        <p:spPr>
          <a:xfrm>
            <a:off x="1874213" y="2111934"/>
            <a:ext cx="665700" cy="11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>
            <a:stCxn id="84" idx="6"/>
            <a:endCxn id="80" idx="2"/>
          </p:cNvCxnSpPr>
          <p:nvPr/>
        </p:nvCxnSpPr>
        <p:spPr>
          <a:xfrm flipH="1" rot="10800000">
            <a:off x="1874213" y="1989104"/>
            <a:ext cx="665700" cy="6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>
            <a:stCxn id="84" idx="6"/>
            <a:endCxn id="82" idx="2"/>
          </p:cNvCxnSpPr>
          <p:nvPr/>
        </p:nvCxnSpPr>
        <p:spPr>
          <a:xfrm>
            <a:off x="1874213" y="2660204"/>
            <a:ext cx="665700" cy="5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>
            <a:stCxn id="79" idx="6"/>
            <a:endCxn id="85" idx="2"/>
          </p:cNvCxnSpPr>
          <p:nvPr/>
        </p:nvCxnSpPr>
        <p:spPr>
          <a:xfrm>
            <a:off x="2862813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>
            <a:stCxn id="79" idx="6"/>
            <a:endCxn id="86" idx="2"/>
          </p:cNvCxnSpPr>
          <p:nvPr/>
        </p:nvCxnSpPr>
        <p:spPr>
          <a:xfrm>
            <a:off x="2862813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>
            <a:stCxn id="79" idx="6"/>
            <a:endCxn id="87" idx="2"/>
          </p:cNvCxnSpPr>
          <p:nvPr/>
        </p:nvCxnSpPr>
        <p:spPr>
          <a:xfrm>
            <a:off x="2862813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79" idx="6"/>
            <a:endCxn id="88" idx="2"/>
          </p:cNvCxnSpPr>
          <p:nvPr/>
        </p:nvCxnSpPr>
        <p:spPr>
          <a:xfrm>
            <a:off x="2862813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80" idx="6"/>
            <a:endCxn id="85" idx="2"/>
          </p:cNvCxnSpPr>
          <p:nvPr/>
        </p:nvCxnSpPr>
        <p:spPr>
          <a:xfrm flipH="1" rot="10800000">
            <a:off x="2862813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>
            <a:stCxn id="80" idx="6"/>
            <a:endCxn id="86" idx="2"/>
          </p:cNvCxnSpPr>
          <p:nvPr/>
        </p:nvCxnSpPr>
        <p:spPr>
          <a:xfrm>
            <a:off x="2862813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7"/>
          <p:cNvCxnSpPr>
            <a:stCxn id="80" idx="6"/>
            <a:endCxn id="87" idx="2"/>
          </p:cNvCxnSpPr>
          <p:nvPr/>
        </p:nvCxnSpPr>
        <p:spPr>
          <a:xfrm>
            <a:off x="2862813" y="1989002"/>
            <a:ext cx="6300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7"/>
          <p:cNvCxnSpPr>
            <a:stCxn id="80" idx="6"/>
            <a:endCxn id="88" idx="2"/>
          </p:cNvCxnSpPr>
          <p:nvPr/>
        </p:nvCxnSpPr>
        <p:spPr>
          <a:xfrm>
            <a:off x="2862813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>
            <a:stCxn id="81" idx="6"/>
            <a:endCxn id="85" idx="2"/>
          </p:cNvCxnSpPr>
          <p:nvPr/>
        </p:nvCxnSpPr>
        <p:spPr>
          <a:xfrm flipH="1" rot="10800000">
            <a:off x="2862813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81" idx="6"/>
            <a:endCxn id="86" idx="2"/>
          </p:cNvCxnSpPr>
          <p:nvPr/>
        </p:nvCxnSpPr>
        <p:spPr>
          <a:xfrm flipH="1" rot="10800000">
            <a:off x="2862813" y="1989100"/>
            <a:ext cx="630000" cy="6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81" idx="6"/>
            <a:endCxn id="87" idx="2"/>
          </p:cNvCxnSpPr>
          <p:nvPr/>
        </p:nvCxnSpPr>
        <p:spPr>
          <a:xfrm>
            <a:off x="2862813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>
            <a:stCxn id="81" idx="6"/>
            <a:endCxn id="88" idx="2"/>
          </p:cNvCxnSpPr>
          <p:nvPr/>
        </p:nvCxnSpPr>
        <p:spPr>
          <a:xfrm>
            <a:off x="2862813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82" idx="6"/>
            <a:endCxn id="85" idx="2"/>
          </p:cNvCxnSpPr>
          <p:nvPr/>
        </p:nvCxnSpPr>
        <p:spPr>
          <a:xfrm flipH="1" rot="10800000">
            <a:off x="2862813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>
            <a:stCxn id="82" idx="6"/>
            <a:endCxn id="86" idx="2"/>
          </p:cNvCxnSpPr>
          <p:nvPr/>
        </p:nvCxnSpPr>
        <p:spPr>
          <a:xfrm flipH="1" rot="10800000">
            <a:off x="2862813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>
            <a:stCxn id="82" idx="6"/>
            <a:endCxn id="87" idx="2"/>
          </p:cNvCxnSpPr>
          <p:nvPr/>
        </p:nvCxnSpPr>
        <p:spPr>
          <a:xfrm flipH="1" rot="10800000">
            <a:off x="2862813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>
            <a:stCxn id="82" idx="6"/>
            <a:endCxn id="88" idx="2"/>
          </p:cNvCxnSpPr>
          <p:nvPr/>
        </p:nvCxnSpPr>
        <p:spPr>
          <a:xfrm>
            <a:off x="2862813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7"/>
          <p:cNvSpPr/>
          <p:nvPr/>
        </p:nvSpPr>
        <p:spPr>
          <a:xfrm>
            <a:off x="7170437" y="2034330"/>
            <a:ext cx="390600" cy="5160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7170444" y="1777546"/>
            <a:ext cx="7770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624213" y="1161340"/>
            <a:ext cx="5004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445407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4445407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4445407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4445407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7"/>
          <p:cNvCxnSpPr>
            <a:endCxn id="118" idx="2"/>
          </p:cNvCxnSpPr>
          <p:nvPr/>
        </p:nvCxnSpPr>
        <p:spPr>
          <a:xfrm>
            <a:off x="3815407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>
            <a:endCxn id="119" idx="2"/>
          </p:cNvCxnSpPr>
          <p:nvPr/>
        </p:nvCxnSpPr>
        <p:spPr>
          <a:xfrm>
            <a:off x="3815407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>
            <a:endCxn id="120" idx="2"/>
          </p:cNvCxnSpPr>
          <p:nvPr/>
        </p:nvCxnSpPr>
        <p:spPr>
          <a:xfrm>
            <a:off x="3815407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>
            <a:endCxn id="121" idx="2"/>
          </p:cNvCxnSpPr>
          <p:nvPr/>
        </p:nvCxnSpPr>
        <p:spPr>
          <a:xfrm>
            <a:off x="3815407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7"/>
          <p:cNvCxnSpPr>
            <a:endCxn id="119" idx="2"/>
          </p:cNvCxnSpPr>
          <p:nvPr/>
        </p:nvCxnSpPr>
        <p:spPr>
          <a:xfrm>
            <a:off x="3815407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>
            <a:endCxn id="120" idx="2"/>
          </p:cNvCxnSpPr>
          <p:nvPr/>
        </p:nvCxnSpPr>
        <p:spPr>
          <a:xfrm>
            <a:off x="3815407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endCxn id="121" idx="2"/>
          </p:cNvCxnSpPr>
          <p:nvPr/>
        </p:nvCxnSpPr>
        <p:spPr>
          <a:xfrm>
            <a:off x="3815407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>
            <a:endCxn id="119" idx="2"/>
          </p:cNvCxnSpPr>
          <p:nvPr/>
        </p:nvCxnSpPr>
        <p:spPr>
          <a:xfrm flipH="1" rot="10800000">
            <a:off x="3815407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7"/>
          <p:cNvCxnSpPr>
            <a:endCxn id="120" idx="2"/>
          </p:cNvCxnSpPr>
          <p:nvPr/>
        </p:nvCxnSpPr>
        <p:spPr>
          <a:xfrm>
            <a:off x="3815407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endCxn id="121" idx="2"/>
          </p:cNvCxnSpPr>
          <p:nvPr/>
        </p:nvCxnSpPr>
        <p:spPr>
          <a:xfrm>
            <a:off x="3815407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>
            <a:endCxn id="118" idx="2"/>
          </p:cNvCxnSpPr>
          <p:nvPr/>
        </p:nvCxnSpPr>
        <p:spPr>
          <a:xfrm flipH="1" rot="10800000">
            <a:off x="3815407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>
            <a:endCxn id="119" idx="2"/>
          </p:cNvCxnSpPr>
          <p:nvPr/>
        </p:nvCxnSpPr>
        <p:spPr>
          <a:xfrm flipH="1" rot="10800000">
            <a:off x="3815407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>
            <a:endCxn id="120" idx="2"/>
          </p:cNvCxnSpPr>
          <p:nvPr/>
        </p:nvCxnSpPr>
        <p:spPr>
          <a:xfrm flipH="1" rot="10800000">
            <a:off x="3815407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7"/>
          <p:cNvCxnSpPr>
            <a:endCxn id="121" idx="2"/>
          </p:cNvCxnSpPr>
          <p:nvPr/>
        </p:nvCxnSpPr>
        <p:spPr>
          <a:xfrm>
            <a:off x="3815407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7"/>
          <p:cNvSpPr/>
          <p:nvPr/>
        </p:nvSpPr>
        <p:spPr>
          <a:xfrm>
            <a:off x="5396188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396188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396188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5396188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7"/>
          <p:cNvCxnSpPr>
            <a:endCxn id="138" idx="2"/>
          </p:cNvCxnSpPr>
          <p:nvPr/>
        </p:nvCxnSpPr>
        <p:spPr>
          <a:xfrm>
            <a:off x="4766188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7"/>
          <p:cNvCxnSpPr>
            <a:endCxn id="139" idx="2"/>
          </p:cNvCxnSpPr>
          <p:nvPr/>
        </p:nvCxnSpPr>
        <p:spPr>
          <a:xfrm>
            <a:off x="4766188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7"/>
          <p:cNvCxnSpPr>
            <a:endCxn id="140" idx="2"/>
          </p:cNvCxnSpPr>
          <p:nvPr/>
        </p:nvCxnSpPr>
        <p:spPr>
          <a:xfrm>
            <a:off x="4766188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17"/>
          <p:cNvCxnSpPr>
            <a:endCxn id="141" idx="2"/>
          </p:cNvCxnSpPr>
          <p:nvPr/>
        </p:nvCxnSpPr>
        <p:spPr>
          <a:xfrm>
            <a:off x="4766188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7"/>
          <p:cNvCxnSpPr>
            <a:endCxn id="139" idx="2"/>
          </p:cNvCxnSpPr>
          <p:nvPr/>
        </p:nvCxnSpPr>
        <p:spPr>
          <a:xfrm>
            <a:off x="4766188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17"/>
          <p:cNvCxnSpPr>
            <a:endCxn id="140" idx="2"/>
          </p:cNvCxnSpPr>
          <p:nvPr/>
        </p:nvCxnSpPr>
        <p:spPr>
          <a:xfrm>
            <a:off x="4766188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7"/>
          <p:cNvCxnSpPr>
            <a:endCxn id="141" idx="2"/>
          </p:cNvCxnSpPr>
          <p:nvPr/>
        </p:nvCxnSpPr>
        <p:spPr>
          <a:xfrm>
            <a:off x="4766188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7"/>
          <p:cNvCxnSpPr>
            <a:endCxn id="139" idx="2"/>
          </p:cNvCxnSpPr>
          <p:nvPr/>
        </p:nvCxnSpPr>
        <p:spPr>
          <a:xfrm flipH="1" rot="10800000">
            <a:off x="4766188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7"/>
          <p:cNvCxnSpPr>
            <a:endCxn id="140" idx="2"/>
          </p:cNvCxnSpPr>
          <p:nvPr/>
        </p:nvCxnSpPr>
        <p:spPr>
          <a:xfrm>
            <a:off x="4766188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7"/>
          <p:cNvCxnSpPr>
            <a:endCxn id="141" idx="2"/>
          </p:cNvCxnSpPr>
          <p:nvPr/>
        </p:nvCxnSpPr>
        <p:spPr>
          <a:xfrm>
            <a:off x="4766188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>
            <a:endCxn id="138" idx="2"/>
          </p:cNvCxnSpPr>
          <p:nvPr/>
        </p:nvCxnSpPr>
        <p:spPr>
          <a:xfrm flipH="1" rot="10800000">
            <a:off x="4766188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endCxn id="139" idx="2"/>
          </p:cNvCxnSpPr>
          <p:nvPr/>
        </p:nvCxnSpPr>
        <p:spPr>
          <a:xfrm flipH="1" rot="10800000">
            <a:off x="4766188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7"/>
          <p:cNvCxnSpPr>
            <a:endCxn id="140" idx="2"/>
          </p:cNvCxnSpPr>
          <p:nvPr/>
        </p:nvCxnSpPr>
        <p:spPr>
          <a:xfrm flipH="1" rot="10800000">
            <a:off x="4766188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7"/>
          <p:cNvCxnSpPr>
            <a:endCxn id="141" idx="2"/>
          </p:cNvCxnSpPr>
          <p:nvPr/>
        </p:nvCxnSpPr>
        <p:spPr>
          <a:xfrm>
            <a:off x="4766188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7"/>
          <p:cNvSpPr/>
          <p:nvPr/>
        </p:nvSpPr>
        <p:spPr>
          <a:xfrm>
            <a:off x="6346969" y="104285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6346969" y="1755602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6346969" y="2358700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6346969" y="3016625"/>
            <a:ext cx="322800" cy="4668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7"/>
          <p:cNvCxnSpPr>
            <a:endCxn id="158" idx="2"/>
          </p:cNvCxnSpPr>
          <p:nvPr/>
        </p:nvCxnSpPr>
        <p:spPr>
          <a:xfrm>
            <a:off x="5716969" y="127625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7"/>
          <p:cNvCxnSpPr>
            <a:endCxn id="159" idx="2"/>
          </p:cNvCxnSpPr>
          <p:nvPr/>
        </p:nvCxnSpPr>
        <p:spPr>
          <a:xfrm>
            <a:off x="5716969" y="1276202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7"/>
          <p:cNvCxnSpPr>
            <a:endCxn id="160" idx="2"/>
          </p:cNvCxnSpPr>
          <p:nvPr/>
        </p:nvCxnSpPr>
        <p:spPr>
          <a:xfrm>
            <a:off x="5716969" y="127630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7"/>
          <p:cNvCxnSpPr>
            <a:endCxn id="161" idx="2"/>
          </p:cNvCxnSpPr>
          <p:nvPr/>
        </p:nvCxnSpPr>
        <p:spPr>
          <a:xfrm>
            <a:off x="5716969" y="1276325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7"/>
          <p:cNvCxnSpPr>
            <a:endCxn id="159" idx="2"/>
          </p:cNvCxnSpPr>
          <p:nvPr/>
        </p:nvCxnSpPr>
        <p:spPr>
          <a:xfrm>
            <a:off x="5716969" y="1989002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7"/>
          <p:cNvCxnSpPr>
            <a:endCxn id="160" idx="2"/>
          </p:cNvCxnSpPr>
          <p:nvPr/>
        </p:nvCxnSpPr>
        <p:spPr>
          <a:xfrm>
            <a:off x="5716969" y="1988800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7"/>
          <p:cNvCxnSpPr>
            <a:endCxn id="161" idx="2"/>
          </p:cNvCxnSpPr>
          <p:nvPr/>
        </p:nvCxnSpPr>
        <p:spPr>
          <a:xfrm>
            <a:off x="5716969" y="1989125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13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7"/>
          <p:cNvCxnSpPr>
            <a:endCxn id="159" idx="2"/>
          </p:cNvCxnSpPr>
          <p:nvPr/>
        </p:nvCxnSpPr>
        <p:spPr>
          <a:xfrm flipH="1" rot="10800000">
            <a:off x="5716969" y="1989002"/>
            <a:ext cx="6300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7"/>
          <p:cNvCxnSpPr>
            <a:endCxn id="160" idx="2"/>
          </p:cNvCxnSpPr>
          <p:nvPr/>
        </p:nvCxnSpPr>
        <p:spPr>
          <a:xfrm>
            <a:off x="5716969" y="2592100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7"/>
          <p:cNvCxnSpPr>
            <a:endCxn id="161" idx="2"/>
          </p:cNvCxnSpPr>
          <p:nvPr/>
        </p:nvCxnSpPr>
        <p:spPr>
          <a:xfrm>
            <a:off x="5716969" y="2592125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7"/>
          <p:cNvCxnSpPr>
            <a:endCxn id="158" idx="2"/>
          </p:cNvCxnSpPr>
          <p:nvPr/>
        </p:nvCxnSpPr>
        <p:spPr>
          <a:xfrm flipH="1" rot="10800000">
            <a:off x="5716969" y="1276250"/>
            <a:ext cx="630000" cy="197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17"/>
          <p:cNvCxnSpPr>
            <a:endCxn id="159" idx="2"/>
          </p:cNvCxnSpPr>
          <p:nvPr/>
        </p:nvCxnSpPr>
        <p:spPr>
          <a:xfrm flipH="1" rot="10800000">
            <a:off x="5716969" y="1989002"/>
            <a:ext cx="6300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17"/>
          <p:cNvCxnSpPr>
            <a:endCxn id="160" idx="2"/>
          </p:cNvCxnSpPr>
          <p:nvPr/>
        </p:nvCxnSpPr>
        <p:spPr>
          <a:xfrm flipH="1" rot="10800000">
            <a:off x="5716969" y="2592100"/>
            <a:ext cx="630000" cy="6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7"/>
          <p:cNvCxnSpPr>
            <a:endCxn id="161" idx="2"/>
          </p:cNvCxnSpPr>
          <p:nvPr/>
        </p:nvCxnSpPr>
        <p:spPr>
          <a:xfrm>
            <a:off x="5716969" y="3250025"/>
            <a:ext cx="63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7"/>
          <p:cNvCxnSpPr>
            <a:stCxn id="158" idx="6"/>
            <a:endCxn id="115" idx="2"/>
          </p:cNvCxnSpPr>
          <p:nvPr/>
        </p:nvCxnSpPr>
        <p:spPr>
          <a:xfrm>
            <a:off x="6669769" y="1276250"/>
            <a:ext cx="500700" cy="10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7"/>
          <p:cNvCxnSpPr>
            <a:stCxn id="159" idx="6"/>
            <a:endCxn id="115" idx="2"/>
          </p:cNvCxnSpPr>
          <p:nvPr/>
        </p:nvCxnSpPr>
        <p:spPr>
          <a:xfrm>
            <a:off x="6669769" y="1989002"/>
            <a:ext cx="500700" cy="3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17"/>
          <p:cNvCxnSpPr>
            <a:stCxn id="161" idx="6"/>
            <a:endCxn id="115" idx="2"/>
          </p:cNvCxnSpPr>
          <p:nvPr/>
        </p:nvCxnSpPr>
        <p:spPr>
          <a:xfrm flipH="1" rot="10800000">
            <a:off x="6669769" y="2292425"/>
            <a:ext cx="500700" cy="9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17"/>
          <p:cNvCxnSpPr>
            <a:stCxn id="160" idx="6"/>
            <a:endCxn id="115" idx="2"/>
          </p:cNvCxnSpPr>
          <p:nvPr/>
        </p:nvCxnSpPr>
        <p:spPr>
          <a:xfrm flipH="1" rot="10800000">
            <a:off x="6669769" y="2292400"/>
            <a:ext cx="500700" cy="2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7"/>
          <p:cNvSpPr txBox="1"/>
          <p:nvPr/>
        </p:nvSpPr>
        <p:spPr>
          <a:xfrm>
            <a:off x="1005525" y="3928500"/>
            <a:ext cx="72558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Also called Fully connected </a:t>
            </a:r>
            <a:r>
              <a:rPr lang="en" sz="24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Layers</a:t>
            </a:r>
            <a:endParaRPr sz="24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62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66" name="Google Shape;766;p62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67" name="Google Shape;767;p62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2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69" name="Google Shape;769;p62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</a:t>
            </a:r>
            <a:r>
              <a:rPr b="1" lang="en" sz="24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70" name="Google Shape;770;p62"/>
          <p:cNvSpPr/>
          <p:nvPr/>
        </p:nvSpPr>
        <p:spPr>
          <a:xfrm>
            <a:off x="175545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2"/>
          <p:cNvSpPr/>
          <p:nvPr/>
        </p:nvSpPr>
        <p:spPr>
          <a:xfrm>
            <a:off x="256170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/>
          <p:cNvSpPr/>
          <p:nvPr/>
        </p:nvSpPr>
        <p:spPr>
          <a:xfrm>
            <a:off x="5575000" y="2771900"/>
            <a:ext cx="1954200" cy="5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 3x3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7" name="Google Shape;777;p63"/>
          <p:cNvGraphicFramePr/>
          <p:nvPr/>
        </p:nvGraphicFramePr>
        <p:xfrm>
          <a:off x="944100" y="119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78" name="Google Shape;778;p63"/>
          <p:cNvSpPr/>
          <p:nvPr/>
        </p:nvSpPr>
        <p:spPr>
          <a:xfrm>
            <a:off x="949275" y="11940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3"/>
          <p:cNvSpPr txBox="1"/>
          <p:nvPr/>
        </p:nvSpPr>
        <p:spPr>
          <a:xfrm>
            <a:off x="1752255" y="609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= S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80" name="Google Shape;780;p63"/>
          <p:cNvSpPr/>
          <p:nvPr/>
        </p:nvSpPr>
        <p:spPr>
          <a:xfrm>
            <a:off x="5575000" y="1168500"/>
            <a:ext cx="1954200" cy="81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: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(N - F)/S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Google Shape;781;p63"/>
          <p:cNvSpPr txBox="1"/>
          <p:nvPr/>
        </p:nvSpPr>
        <p:spPr>
          <a:xfrm>
            <a:off x="1996600" y="38912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782" name="Google Shape;782;p63"/>
          <p:cNvSpPr txBox="1"/>
          <p:nvPr/>
        </p:nvSpPr>
        <p:spPr>
          <a:xfrm>
            <a:off x="3749200" y="23672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  <p:sp>
        <p:nvSpPr>
          <p:cNvPr id="783" name="Google Shape;783;p63"/>
          <p:cNvSpPr txBox="1"/>
          <p:nvPr/>
        </p:nvSpPr>
        <p:spPr>
          <a:xfrm>
            <a:off x="1310800" y="22910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784" name="Google Shape;784;p63"/>
          <p:cNvSpPr txBox="1"/>
          <p:nvPr/>
        </p:nvSpPr>
        <p:spPr>
          <a:xfrm>
            <a:off x="2149000" y="1529000"/>
            <a:ext cx="456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785" name="Google Shape;785;p63"/>
          <p:cNvSpPr txBox="1"/>
          <p:nvPr/>
        </p:nvSpPr>
        <p:spPr>
          <a:xfrm>
            <a:off x="5578000" y="2672000"/>
            <a:ext cx="23871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7, F = 3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1 then Output is 5x5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2 then Output is 3x3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0" name="Google Shape;790;p64"/>
          <p:cNvGraphicFramePr/>
          <p:nvPr/>
        </p:nvGraphicFramePr>
        <p:xfrm>
          <a:off x="944100" y="134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400"/>
                <a:gridCol w="404400"/>
                <a:gridCol w="404400"/>
                <a:gridCol w="404400"/>
                <a:gridCol w="404400"/>
                <a:gridCol w="404400"/>
                <a:gridCol w="404400"/>
              </a:tblGrid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91" name="Google Shape;791;p64"/>
          <p:cNvSpPr txBox="1"/>
          <p:nvPr/>
        </p:nvSpPr>
        <p:spPr>
          <a:xfrm>
            <a:off x="1608605" y="41541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2" name="Google Shape;792;p64"/>
          <p:cNvSpPr/>
          <p:nvPr/>
        </p:nvSpPr>
        <p:spPr>
          <a:xfrm>
            <a:off x="949275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4"/>
          <p:cNvSpPr txBox="1"/>
          <p:nvPr/>
        </p:nvSpPr>
        <p:spPr>
          <a:xfrm>
            <a:off x="57996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4" name="Google Shape;794;p64"/>
          <p:cNvSpPr txBox="1"/>
          <p:nvPr/>
        </p:nvSpPr>
        <p:spPr>
          <a:xfrm>
            <a:off x="5799605" y="19443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795" name="Google Shape;795;p64"/>
          <p:cNvSpPr/>
          <p:nvPr/>
        </p:nvSpPr>
        <p:spPr>
          <a:xfrm>
            <a:off x="2157300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3374438" y="1346425"/>
            <a:ext cx="1208100" cy="10959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4"/>
          <p:cNvSpPr/>
          <p:nvPr/>
        </p:nvSpPr>
        <p:spPr>
          <a:xfrm>
            <a:off x="5659950" y="3517375"/>
            <a:ext cx="1954200" cy="50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(7-3)/3 + 1 = </a:t>
            </a:r>
            <a:r>
              <a:rPr b="1"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2.33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8" name="Google Shape;798;p64"/>
          <p:cNvSpPr txBox="1"/>
          <p:nvPr/>
        </p:nvSpPr>
        <p:spPr>
          <a:xfrm>
            <a:off x="3818405" y="2782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Does not fit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799" name="Google Shape;799;p64"/>
          <p:cNvCxnSpPr>
            <a:stCxn id="798" idx="0"/>
            <a:endCxn id="796" idx="2"/>
          </p:cNvCxnSpPr>
          <p:nvPr/>
        </p:nvCxnSpPr>
        <p:spPr>
          <a:xfrm rot="10800000">
            <a:off x="3978455" y="2442375"/>
            <a:ext cx="4650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0" name="Google Shape;800;p64"/>
          <p:cNvSpPr txBox="1"/>
          <p:nvPr/>
        </p:nvSpPr>
        <p:spPr>
          <a:xfrm>
            <a:off x="4361250" y="4354650"/>
            <a:ext cx="3392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solve this problem?</a:t>
            </a:r>
            <a:endParaRPr b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5" name="Google Shape;805;p65"/>
          <p:cNvGraphicFramePr/>
          <p:nvPr/>
        </p:nvGraphicFramePr>
        <p:xfrm>
          <a:off x="944100" y="104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06" name="Google Shape;806;p65"/>
          <p:cNvSpPr txBox="1"/>
          <p:nvPr/>
        </p:nvSpPr>
        <p:spPr>
          <a:xfrm>
            <a:off x="2033405" y="45125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7" name="Google Shape;807;p65"/>
          <p:cNvSpPr/>
          <p:nvPr/>
        </p:nvSpPr>
        <p:spPr>
          <a:xfrm>
            <a:off x="949275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5"/>
          <p:cNvSpPr txBox="1"/>
          <p:nvPr/>
        </p:nvSpPr>
        <p:spPr>
          <a:xfrm>
            <a:off x="6256805" y="1029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09" name="Google Shape;809;p65"/>
          <p:cNvSpPr txBox="1"/>
          <p:nvPr/>
        </p:nvSpPr>
        <p:spPr>
          <a:xfrm>
            <a:off x="6256805" y="13347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0" name="Google Shape;810;p65"/>
          <p:cNvSpPr/>
          <p:nvPr/>
        </p:nvSpPr>
        <p:spPr>
          <a:xfrm>
            <a:off x="215730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5"/>
          <p:cNvSpPr/>
          <p:nvPr/>
        </p:nvSpPr>
        <p:spPr>
          <a:xfrm>
            <a:off x="337445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5"/>
          <p:cNvSpPr/>
          <p:nvPr/>
        </p:nvSpPr>
        <p:spPr>
          <a:xfrm>
            <a:off x="5649950" y="2630425"/>
            <a:ext cx="2550000" cy="60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How much padding to add?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4" name="Google Shape;814;p65"/>
          <p:cNvSpPr txBox="1"/>
          <p:nvPr/>
        </p:nvSpPr>
        <p:spPr>
          <a:xfrm>
            <a:off x="62568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Padding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= 1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15" name="Google Shape;815;p65"/>
          <p:cNvSpPr/>
          <p:nvPr/>
        </p:nvSpPr>
        <p:spPr>
          <a:xfrm>
            <a:off x="5554375" y="3634600"/>
            <a:ext cx="2740200" cy="48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(N - F + 2P)/S = Whole Number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p66"/>
          <p:cNvGraphicFramePr/>
          <p:nvPr/>
        </p:nvGraphicFramePr>
        <p:xfrm>
          <a:off x="944100" y="104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  <a:gridCol w="404275"/>
              </a:tblGrid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66666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800">
                        <a:solidFill>
                          <a:srgbClr val="66666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21" name="Google Shape;821;p66"/>
          <p:cNvSpPr txBox="1"/>
          <p:nvPr/>
        </p:nvSpPr>
        <p:spPr>
          <a:xfrm>
            <a:off x="2033405" y="45125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7x7 Image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2" name="Google Shape;822;p66"/>
          <p:cNvSpPr/>
          <p:nvPr/>
        </p:nvSpPr>
        <p:spPr>
          <a:xfrm>
            <a:off x="949275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6"/>
          <p:cNvSpPr txBox="1"/>
          <p:nvPr/>
        </p:nvSpPr>
        <p:spPr>
          <a:xfrm>
            <a:off x="6256805" y="10299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Filter - 3x3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4" name="Google Shape;824;p66"/>
          <p:cNvSpPr txBox="1"/>
          <p:nvPr/>
        </p:nvSpPr>
        <p:spPr>
          <a:xfrm>
            <a:off x="6256805" y="13347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3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5" name="Google Shape;825;p66"/>
          <p:cNvSpPr/>
          <p:nvPr/>
        </p:nvSpPr>
        <p:spPr>
          <a:xfrm>
            <a:off x="215730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6"/>
          <p:cNvSpPr/>
          <p:nvPr/>
        </p:nvSpPr>
        <p:spPr>
          <a:xfrm>
            <a:off x="3374450" y="1041625"/>
            <a:ext cx="1208100" cy="10083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6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Output Size with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Google Shape;828;p66"/>
          <p:cNvSpPr txBox="1"/>
          <p:nvPr/>
        </p:nvSpPr>
        <p:spPr>
          <a:xfrm>
            <a:off x="6256805" y="1639575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Padding = 1</a:t>
            </a:r>
            <a:endParaRPr b="1" sz="24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29" name="Google Shape;829;p66"/>
          <p:cNvSpPr/>
          <p:nvPr/>
        </p:nvSpPr>
        <p:spPr>
          <a:xfrm>
            <a:off x="5606850" y="2740475"/>
            <a:ext cx="2550000" cy="72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New Output formula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(N + 2P - F)/S + 1</a:t>
            </a:r>
            <a:endParaRPr b="1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7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Recap - Conv Layer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5" name="Google Shape;835;p67"/>
          <p:cNvSpPr txBox="1"/>
          <p:nvPr/>
        </p:nvSpPr>
        <p:spPr>
          <a:xfrm>
            <a:off x="3235300" y="1331850"/>
            <a:ext cx="30027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Uses Spatial Information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Builds filters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Multiple outputs per filter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➢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Hyperparameters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Filter Size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Stride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○"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Padding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8"/>
          <p:cNvSpPr txBox="1"/>
          <p:nvPr/>
        </p:nvSpPr>
        <p:spPr>
          <a:xfrm>
            <a:off x="1176775" y="22837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Neural Network (CNN)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Using Convolution Layer</a:t>
            </a:r>
            <a:endParaRPr i="1" sz="12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9"/>
          <p:cNvSpPr txBox="1"/>
          <p:nvPr/>
        </p:nvSpPr>
        <p:spPr>
          <a:xfrm>
            <a:off x="-14195" y="43188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47" name="Google Shape;847;p69"/>
          <p:cNvSpPr/>
          <p:nvPr/>
        </p:nvSpPr>
        <p:spPr>
          <a:xfrm>
            <a:off x="20828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5x5x3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6</a:t>
            </a:r>
            <a:endParaRPr sz="1000"/>
          </a:p>
        </p:txBody>
      </p:sp>
      <p:cxnSp>
        <p:nvCxnSpPr>
          <p:cNvPr id="848" name="Google Shape;848;p69"/>
          <p:cNvCxnSpPr>
            <a:stCxn id="845" idx="3"/>
            <a:endCxn id="847" idx="2"/>
          </p:cNvCxnSpPr>
          <p:nvPr/>
        </p:nvCxnSpPr>
        <p:spPr>
          <a:xfrm flipH="1" rot="10800000">
            <a:off x="1348300" y="2615073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69"/>
          <p:cNvSpPr txBox="1"/>
          <p:nvPr/>
        </p:nvSpPr>
        <p:spPr>
          <a:xfrm>
            <a:off x="22718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0" name="Google Shape;850;p69"/>
          <p:cNvSpPr/>
          <p:nvPr/>
        </p:nvSpPr>
        <p:spPr>
          <a:xfrm>
            <a:off x="42926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5x5x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6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1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12</a:t>
            </a:r>
            <a:endParaRPr sz="1000"/>
          </a:p>
        </p:txBody>
      </p:sp>
      <p:cxnSp>
        <p:nvCxnSpPr>
          <p:cNvPr id="851" name="Google Shape;851;p69"/>
          <p:cNvCxnSpPr>
            <a:endCxn id="850" idx="2"/>
          </p:cNvCxnSpPr>
          <p:nvPr/>
        </p:nvCxnSpPr>
        <p:spPr>
          <a:xfrm flipH="1" rot="10800000">
            <a:off x="35579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2" name="Google Shape;852;p69"/>
          <p:cNvSpPr txBox="1"/>
          <p:nvPr/>
        </p:nvSpPr>
        <p:spPr>
          <a:xfrm>
            <a:off x="44816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3" name="Google Shape;853;p69"/>
          <p:cNvSpPr txBox="1"/>
          <p:nvPr/>
        </p:nvSpPr>
        <p:spPr>
          <a:xfrm>
            <a:off x="32624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24x24x6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4" name="Google Shape;854;p69"/>
          <p:cNvSpPr/>
          <p:nvPr/>
        </p:nvSpPr>
        <p:spPr>
          <a:xfrm>
            <a:off x="6502475" y="1964750"/>
            <a:ext cx="14019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Filter : 3x3x</a:t>
            </a:r>
            <a:r>
              <a:rPr b="1" lang="en">
                <a:latin typeface="Georgia"/>
                <a:ea typeface="Georgia"/>
                <a:cs typeface="Georgia"/>
                <a:sym typeface="Georgia"/>
              </a:rPr>
              <a:t>12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Stride : 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Channels : 24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Padding : 2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55" name="Google Shape;855;p69"/>
          <p:cNvCxnSpPr>
            <a:endCxn id="854" idx="2"/>
          </p:cNvCxnSpPr>
          <p:nvPr/>
        </p:nvCxnSpPr>
        <p:spPr>
          <a:xfrm flipH="1" rot="10800000">
            <a:off x="57677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69"/>
          <p:cNvSpPr txBox="1"/>
          <p:nvPr/>
        </p:nvSpPr>
        <p:spPr>
          <a:xfrm>
            <a:off x="66914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57" name="Google Shape;857;p69"/>
          <p:cNvSpPr txBox="1"/>
          <p:nvPr/>
        </p:nvSpPr>
        <p:spPr>
          <a:xfrm>
            <a:off x="54722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20x20x</a:t>
            </a: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12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858" name="Google Shape;858;p69"/>
          <p:cNvCxnSpPr/>
          <p:nvPr/>
        </p:nvCxnSpPr>
        <p:spPr>
          <a:xfrm flipH="1" rot="10800000">
            <a:off x="8053775" y="2615188"/>
            <a:ext cx="734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69"/>
          <p:cNvSpPr txBox="1"/>
          <p:nvPr/>
        </p:nvSpPr>
        <p:spPr>
          <a:xfrm>
            <a:off x="7758205" y="226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8</a:t>
            </a: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x8x</a:t>
            </a: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24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60" name="Google Shape;860;p69"/>
          <p:cNvSpPr txBox="1"/>
          <p:nvPr/>
        </p:nvSpPr>
        <p:spPr>
          <a:xfrm>
            <a:off x="1176775" y="3655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CNNs usually have multiple Conv Layers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0"/>
          <p:cNvSpPr txBox="1"/>
          <p:nvPr/>
        </p:nvSpPr>
        <p:spPr>
          <a:xfrm>
            <a:off x="6856925" y="2283750"/>
            <a:ext cx="2286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Too many parameters?</a:t>
            </a:r>
            <a:endParaRPr i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6" name="Google Shape;8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5" y="1380825"/>
            <a:ext cx="6662050" cy="265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1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Pooling Layer (Down Sampling)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2" name="Google Shape;872;p71"/>
          <p:cNvSpPr/>
          <p:nvPr/>
        </p:nvSpPr>
        <p:spPr>
          <a:xfrm>
            <a:off x="1985975" y="1794825"/>
            <a:ext cx="1986000" cy="13806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1"/>
          <p:cNvSpPr txBox="1"/>
          <p:nvPr/>
        </p:nvSpPr>
        <p:spPr>
          <a:xfrm>
            <a:off x="2292605" y="346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128x128x32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4" name="Google Shape;874;p71"/>
          <p:cNvSpPr/>
          <p:nvPr/>
        </p:nvSpPr>
        <p:spPr>
          <a:xfrm>
            <a:off x="5926075" y="2097525"/>
            <a:ext cx="1146900" cy="775200"/>
          </a:xfrm>
          <a:prstGeom prst="cube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71"/>
          <p:cNvCxnSpPr/>
          <p:nvPr/>
        </p:nvCxnSpPr>
        <p:spPr>
          <a:xfrm flipH="1" rot="10800000">
            <a:off x="4311800" y="2453200"/>
            <a:ext cx="13062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1"/>
          <p:cNvSpPr txBox="1"/>
          <p:nvPr/>
        </p:nvSpPr>
        <p:spPr>
          <a:xfrm>
            <a:off x="5842155" y="2979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32</a:t>
            </a: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x32x32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77" name="Google Shape;877;p71"/>
          <p:cNvSpPr txBox="1"/>
          <p:nvPr/>
        </p:nvSpPr>
        <p:spPr>
          <a:xfrm>
            <a:off x="4726000" y="3812650"/>
            <a:ext cx="3164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Reduces size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Georgia"/>
              <a:buChar char="-"/>
            </a:pPr>
            <a:r>
              <a:rPr lang="en" sz="1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Works with each Activation Map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8" name="Google Shape;878;p71"/>
          <p:cNvSpPr txBox="1"/>
          <p:nvPr/>
        </p:nvSpPr>
        <p:spPr>
          <a:xfrm>
            <a:off x="2445005" y="12542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25" y="1817088"/>
            <a:ext cx="591000" cy="59493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1085550" y="1323275"/>
            <a:ext cx="887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28x28x1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3943025" y="9860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3943025" y="16718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943025" y="23576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3943025" y="30434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18"/>
          <p:cNvCxnSpPr>
            <a:endCxn id="189" idx="2"/>
          </p:cNvCxnSpPr>
          <p:nvPr/>
        </p:nvCxnSpPr>
        <p:spPr>
          <a:xfrm flipH="1" rot="10800000">
            <a:off x="1753925" y="1262075"/>
            <a:ext cx="2189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>
            <a:stCxn id="187" idx="3"/>
            <a:endCxn id="190" idx="2"/>
          </p:cNvCxnSpPr>
          <p:nvPr/>
        </p:nvCxnSpPr>
        <p:spPr>
          <a:xfrm flipH="1" rot="10800000">
            <a:off x="1754025" y="1947754"/>
            <a:ext cx="21891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>
            <a:stCxn id="187" idx="3"/>
            <a:endCxn id="191" idx="2"/>
          </p:cNvCxnSpPr>
          <p:nvPr/>
        </p:nvCxnSpPr>
        <p:spPr>
          <a:xfrm>
            <a:off x="1754025" y="2114554"/>
            <a:ext cx="21891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18"/>
          <p:cNvCxnSpPr>
            <a:stCxn id="187" idx="3"/>
            <a:endCxn id="192" idx="2"/>
          </p:cNvCxnSpPr>
          <p:nvPr/>
        </p:nvCxnSpPr>
        <p:spPr>
          <a:xfrm>
            <a:off x="1754025" y="2114554"/>
            <a:ext cx="2189100" cy="12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 txBox="1"/>
          <p:nvPr/>
        </p:nvSpPr>
        <p:spPr>
          <a:xfrm>
            <a:off x="2867450" y="3761675"/>
            <a:ext cx="365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Initial Layer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98" name="Google Shape;198;p18"/>
          <p:cNvCxnSpPr/>
          <p:nvPr/>
        </p:nvCxnSpPr>
        <p:spPr>
          <a:xfrm flipH="1" rot="10800000">
            <a:off x="4727625" y="12380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18"/>
          <p:cNvSpPr txBox="1"/>
          <p:nvPr/>
        </p:nvSpPr>
        <p:spPr>
          <a:xfrm>
            <a:off x="5809950" y="10184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0" name="Google Shape;200;p18"/>
          <p:cNvCxnSpPr/>
          <p:nvPr/>
        </p:nvCxnSpPr>
        <p:spPr>
          <a:xfrm flipH="1" rot="10800000">
            <a:off x="4727625" y="19238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18"/>
          <p:cNvSpPr txBox="1"/>
          <p:nvPr/>
        </p:nvSpPr>
        <p:spPr>
          <a:xfrm>
            <a:off x="5809950" y="17042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2" name="Google Shape;202;p18"/>
          <p:cNvCxnSpPr/>
          <p:nvPr/>
        </p:nvCxnSpPr>
        <p:spPr>
          <a:xfrm flipH="1" rot="10800000">
            <a:off x="4727625" y="26096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8"/>
          <p:cNvSpPr txBox="1"/>
          <p:nvPr/>
        </p:nvSpPr>
        <p:spPr>
          <a:xfrm>
            <a:off x="5809950" y="23900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204" name="Google Shape;204;p18"/>
          <p:cNvCxnSpPr/>
          <p:nvPr/>
        </p:nvCxnSpPr>
        <p:spPr>
          <a:xfrm flipH="1" rot="10800000">
            <a:off x="4727625" y="3371625"/>
            <a:ext cx="1017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18"/>
          <p:cNvSpPr txBox="1"/>
          <p:nvPr/>
        </p:nvSpPr>
        <p:spPr>
          <a:xfrm>
            <a:off x="5809950" y="3152075"/>
            <a:ext cx="2189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784 Weights + bias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2867450" y="4354275"/>
            <a:ext cx="3653400" cy="4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200 Neurons * (784+1) = 157,000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2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Max Pooling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884" name="Google Shape;884;p72"/>
          <p:cNvGraphicFramePr/>
          <p:nvPr/>
        </p:nvGraphicFramePr>
        <p:xfrm>
          <a:off x="1782300" y="13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551750"/>
                <a:gridCol w="551750"/>
                <a:gridCol w="551750"/>
                <a:gridCol w="551750"/>
              </a:tblGrid>
              <a:tr h="4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85" name="Google Shape;885;p72"/>
          <p:cNvSpPr txBox="1"/>
          <p:nvPr/>
        </p:nvSpPr>
        <p:spPr>
          <a:xfrm>
            <a:off x="2260755" y="389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 4x4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886" name="Google Shape;886;p72"/>
          <p:cNvGraphicFramePr/>
          <p:nvPr/>
        </p:nvGraphicFramePr>
        <p:xfrm>
          <a:off x="6125700" y="184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551750"/>
                <a:gridCol w="551750"/>
              </a:tblGrid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887" name="Google Shape;887;p72"/>
          <p:cNvCxnSpPr/>
          <p:nvPr/>
        </p:nvCxnSpPr>
        <p:spPr>
          <a:xfrm flipH="1" rot="10800000">
            <a:off x="4247275" y="2485250"/>
            <a:ext cx="156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72"/>
          <p:cNvSpPr txBox="1"/>
          <p:nvPr/>
        </p:nvSpPr>
        <p:spPr>
          <a:xfrm>
            <a:off x="4394355" y="214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89" name="Google Shape;889;p72"/>
          <p:cNvSpPr txBox="1"/>
          <p:nvPr/>
        </p:nvSpPr>
        <p:spPr>
          <a:xfrm>
            <a:off x="4394355" y="2522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890" name="Google Shape;890;p72"/>
          <p:cNvSpPr txBox="1"/>
          <p:nvPr/>
        </p:nvSpPr>
        <p:spPr>
          <a:xfrm>
            <a:off x="6125700" y="3284450"/>
            <a:ext cx="110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3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Average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Pooling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896" name="Google Shape;896;p73"/>
          <p:cNvGraphicFramePr/>
          <p:nvPr/>
        </p:nvGraphicFramePr>
        <p:xfrm>
          <a:off x="1782300" y="13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551750"/>
                <a:gridCol w="551750"/>
                <a:gridCol w="551750"/>
                <a:gridCol w="551750"/>
              </a:tblGrid>
              <a:tr h="48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12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897" name="Google Shape;897;p73"/>
          <p:cNvSpPr txBox="1"/>
          <p:nvPr/>
        </p:nvSpPr>
        <p:spPr>
          <a:xfrm>
            <a:off x="2260755" y="3894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Output 4x4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graphicFrame>
        <p:nvGraphicFramePr>
          <p:cNvPr id="898" name="Google Shape;898;p73"/>
          <p:cNvGraphicFramePr/>
          <p:nvPr/>
        </p:nvGraphicFramePr>
        <p:xfrm>
          <a:off x="6125700" y="184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551750"/>
                <a:gridCol w="551750"/>
              </a:tblGrid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8.75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8.5</a:t>
                      </a:r>
                      <a:endParaRPr sz="1200">
                        <a:solidFill>
                          <a:srgbClr val="434343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899" name="Google Shape;899;p73"/>
          <p:cNvCxnSpPr/>
          <p:nvPr/>
        </p:nvCxnSpPr>
        <p:spPr>
          <a:xfrm flipH="1" rot="10800000">
            <a:off x="4247275" y="2485250"/>
            <a:ext cx="1561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3"/>
          <p:cNvSpPr txBox="1"/>
          <p:nvPr/>
        </p:nvSpPr>
        <p:spPr>
          <a:xfrm>
            <a:off x="4394355" y="2141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 filter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01" name="Google Shape;901;p73"/>
          <p:cNvSpPr txBox="1"/>
          <p:nvPr/>
        </p:nvSpPr>
        <p:spPr>
          <a:xfrm>
            <a:off x="4394355" y="25224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Stride = 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02" name="Google Shape;902;p73"/>
          <p:cNvSpPr txBox="1"/>
          <p:nvPr/>
        </p:nvSpPr>
        <p:spPr>
          <a:xfrm>
            <a:off x="6125700" y="3284450"/>
            <a:ext cx="1103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Output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2x2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74"/>
          <p:cNvSpPr/>
          <p:nvPr/>
        </p:nvSpPr>
        <p:spPr>
          <a:xfrm>
            <a:off x="1854275" y="1964750"/>
            <a:ext cx="982800" cy="1040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09" name="Google Shape;909;p74"/>
          <p:cNvCxnSpPr>
            <a:stCxn id="907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74"/>
          <p:cNvSpPr txBox="1"/>
          <p:nvPr/>
        </p:nvSpPr>
        <p:spPr>
          <a:xfrm>
            <a:off x="20432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11" name="Google Shape;911;p74"/>
          <p:cNvSpPr/>
          <p:nvPr/>
        </p:nvSpPr>
        <p:spPr>
          <a:xfrm>
            <a:off x="3530675" y="2044400"/>
            <a:ext cx="1250100" cy="881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12" name="Google Shape;912;p74"/>
          <p:cNvSpPr txBox="1"/>
          <p:nvPr/>
        </p:nvSpPr>
        <p:spPr>
          <a:xfrm>
            <a:off x="3683405" y="15756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13" name="Google Shape;913;p74"/>
          <p:cNvSpPr/>
          <p:nvPr/>
        </p:nvSpPr>
        <p:spPr>
          <a:xfrm>
            <a:off x="5339300" y="2295600"/>
            <a:ext cx="1419300" cy="552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4" name="Google Shape;914;p74"/>
          <p:cNvSpPr txBox="1"/>
          <p:nvPr/>
        </p:nvSpPr>
        <p:spPr>
          <a:xfrm>
            <a:off x="5339305" y="1862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 + Relu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15" name="Google Shape;915;p74"/>
          <p:cNvCxnSpPr/>
          <p:nvPr/>
        </p:nvCxnSpPr>
        <p:spPr>
          <a:xfrm>
            <a:off x="30247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74"/>
          <p:cNvCxnSpPr/>
          <p:nvPr/>
        </p:nvCxnSpPr>
        <p:spPr>
          <a:xfrm>
            <a:off x="48535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74"/>
          <p:cNvCxnSpPr/>
          <p:nvPr/>
        </p:nvCxnSpPr>
        <p:spPr>
          <a:xfrm flipH="1" rot="10800000">
            <a:off x="6758500" y="2614773"/>
            <a:ext cx="335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8" name="Google Shape;918;p74"/>
          <p:cNvSpPr txBox="1"/>
          <p:nvPr/>
        </p:nvSpPr>
        <p:spPr>
          <a:xfrm>
            <a:off x="7091905" y="186240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12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19" name="Google Shape;919;p74"/>
          <p:cNvCxnSpPr/>
          <p:nvPr/>
        </p:nvCxnSpPr>
        <p:spPr>
          <a:xfrm>
            <a:off x="8206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74"/>
          <p:cNvSpPr/>
          <p:nvPr/>
        </p:nvSpPr>
        <p:spPr>
          <a:xfrm>
            <a:off x="7091900" y="2364600"/>
            <a:ext cx="1250100" cy="4143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1" name="Google Shape;921;p74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 </a:t>
            </a: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CNNs, usually depth keeps increasing and ...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5"/>
          <p:cNvSpPr/>
          <p:nvPr/>
        </p:nvSpPr>
        <p:spPr>
          <a:xfrm>
            <a:off x="1805500" y="2360735"/>
            <a:ext cx="471600" cy="67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28" name="Google Shape;928;p75"/>
          <p:cNvCxnSpPr>
            <a:stCxn id="926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9" name="Google Shape;929;p75"/>
          <p:cNvSpPr txBox="1"/>
          <p:nvPr/>
        </p:nvSpPr>
        <p:spPr>
          <a:xfrm>
            <a:off x="189616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30" name="Google Shape;930;p75"/>
          <p:cNvSpPr/>
          <p:nvPr/>
        </p:nvSpPr>
        <p:spPr>
          <a:xfrm>
            <a:off x="2610013" y="2412333"/>
            <a:ext cx="600000" cy="57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31" name="Google Shape;931;p75"/>
          <p:cNvSpPr txBox="1"/>
          <p:nvPr/>
        </p:nvSpPr>
        <p:spPr>
          <a:xfrm>
            <a:off x="268330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32" name="Google Shape;932;p75"/>
          <p:cNvSpPr/>
          <p:nvPr/>
        </p:nvSpPr>
        <p:spPr>
          <a:xfrm>
            <a:off x="3477980" y="2575061"/>
            <a:ext cx="681300" cy="357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3" name="Google Shape;933;p75"/>
          <p:cNvSpPr txBox="1"/>
          <p:nvPr/>
        </p:nvSpPr>
        <p:spPr>
          <a:xfrm>
            <a:off x="3477983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34" name="Google Shape;934;p75"/>
          <p:cNvCxnSpPr/>
          <p:nvPr/>
        </p:nvCxnSpPr>
        <p:spPr>
          <a:xfrm>
            <a:off x="236719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75"/>
          <p:cNvCxnSpPr/>
          <p:nvPr/>
        </p:nvCxnSpPr>
        <p:spPr>
          <a:xfrm>
            <a:off x="324484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75"/>
          <p:cNvCxnSpPr/>
          <p:nvPr/>
        </p:nvCxnSpPr>
        <p:spPr>
          <a:xfrm flipH="1" rot="10800000">
            <a:off x="4159061" y="2781932"/>
            <a:ext cx="1608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75"/>
          <p:cNvSpPr txBox="1"/>
          <p:nvPr/>
        </p:nvSpPr>
        <p:spPr>
          <a:xfrm>
            <a:off x="4319064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38" name="Google Shape;938;p75"/>
          <p:cNvCxnSpPr/>
          <p:nvPr/>
        </p:nvCxnSpPr>
        <p:spPr>
          <a:xfrm>
            <a:off x="4853868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75"/>
          <p:cNvSpPr/>
          <p:nvPr/>
        </p:nvSpPr>
        <p:spPr>
          <a:xfrm>
            <a:off x="4319062" y="2619759"/>
            <a:ext cx="600000" cy="268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0" name="Google Shape;940;p75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Lots of convolutions and Pooling layers</a:t>
            </a:r>
            <a:endParaRPr i="1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41" name="Google Shape;941;p75"/>
          <p:cNvSpPr/>
          <p:nvPr/>
        </p:nvSpPr>
        <p:spPr>
          <a:xfrm>
            <a:off x="5158300" y="2492649"/>
            <a:ext cx="422400" cy="41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42" name="Google Shape;942;p75"/>
          <p:cNvSpPr txBox="1"/>
          <p:nvPr/>
        </p:nvSpPr>
        <p:spPr>
          <a:xfrm>
            <a:off x="5239527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43" name="Google Shape;943;p75"/>
          <p:cNvSpPr/>
          <p:nvPr/>
        </p:nvSpPr>
        <p:spPr>
          <a:xfrm>
            <a:off x="5879037" y="2524454"/>
            <a:ext cx="537600" cy="35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44" name="Google Shape;944;p75"/>
          <p:cNvSpPr txBox="1"/>
          <p:nvPr/>
        </p:nvSpPr>
        <p:spPr>
          <a:xfrm>
            <a:off x="5944701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6656622" y="2624763"/>
            <a:ext cx="610500" cy="220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Google Shape;946;p75"/>
          <p:cNvSpPr txBox="1"/>
          <p:nvPr/>
        </p:nvSpPr>
        <p:spPr>
          <a:xfrm>
            <a:off x="6656624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47" name="Google Shape;947;p75"/>
          <p:cNvCxnSpPr/>
          <p:nvPr/>
        </p:nvCxnSpPr>
        <p:spPr>
          <a:xfrm>
            <a:off x="5661503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75"/>
          <p:cNvCxnSpPr/>
          <p:nvPr/>
        </p:nvCxnSpPr>
        <p:spPr>
          <a:xfrm>
            <a:off x="6447761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75"/>
          <p:cNvCxnSpPr/>
          <p:nvPr/>
        </p:nvCxnSpPr>
        <p:spPr>
          <a:xfrm flipH="1" rot="10800000">
            <a:off x="7266781" y="2752330"/>
            <a:ext cx="1440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0" name="Google Shape;950;p75"/>
          <p:cNvSpPr txBox="1"/>
          <p:nvPr/>
        </p:nvSpPr>
        <p:spPr>
          <a:xfrm>
            <a:off x="7410123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51" name="Google Shape;951;p75"/>
          <p:cNvCxnSpPr/>
          <p:nvPr/>
        </p:nvCxnSpPr>
        <p:spPr>
          <a:xfrm>
            <a:off x="7889236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75"/>
          <p:cNvSpPr/>
          <p:nvPr/>
        </p:nvSpPr>
        <p:spPr>
          <a:xfrm>
            <a:off x="7410120" y="2652316"/>
            <a:ext cx="537600" cy="165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1043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6"/>
          <p:cNvSpPr/>
          <p:nvPr/>
        </p:nvSpPr>
        <p:spPr>
          <a:xfrm>
            <a:off x="1805500" y="2360735"/>
            <a:ext cx="471600" cy="67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59" name="Google Shape;959;p76"/>
          <p:cNvCxnSpPr>
            <a:stCxn id="957" idx="3"/>
          </p:cNvCxnSpPr>
          <p:nvPr/>
        </p:nvCxnSpPr>
        <p:spPr>
          <a:xfrm>
            <a:off x="1348300" y="26195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0" name="Google Shape;960;p76"/>
          <p:cNvSpPr txBox="1"/>
          <p:nvPr/>
        </p:nvSpPr>
        <p:spPr>
          <a:xfrm>
            <a:off x="189616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61" name="Google Shape;961;p76"/>
          <p:cNvSpPr/>
          <p:nvPr/>
        </p:nvSpPr>
        <p:spPr>
          <a:xfrm>
            <a:off x="2610013" y="2412333"/>
            <a:ext cx="600000" cy="57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62" name="Google Shape;962;p76"/>
          <p:cNvSpPr txBox="1"/>
          <p:nvPr/>
        </p:nvSpPr>
        <p:spPr>
          <a:xfrm>
            <a:off x="2683308" y="2108675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63" name="Google Shape;963;p76"/>
          <p:cNvSpPr/>
          <p:nvPr/>
        </p:nvSpPr>
        <p:spPr>
          <a:xfrm>
            <a:off x="3477980" y="2575061"/>
            <a:ext cx="681300" cy="357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4" name="Google Shape;964;p76"/>
          <p:cNvSpPr txBox="1"/>
          <p:nvPr/>
        </p:nvSpPr>
        <p:spPr>
          <a:xfrm>
            <a:off x="3477983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65" name="Google Shape;965;p76"/>
          <p:cNvCxnSpPr/>
          <p:nvPr/>
        </p:nvCxnSpPr>
        <p:spPr>
          <a:xfrm>
            <a:off x="236719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6" name="Google Shape;966;p76"/>
          <p:cNvCxnSpPr/>
          <p:nvPr/>
        </p:nvCxnSpPr>
        <p:spPr>
          <a:xfrm>
            <a:off x="3244843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76"/>
          <p:cNvCxnSpPr/>
          <p:nvPr/>
        </p:nvCxnSpPr>
        <p:spPr>
          <a:xfrm flipH="1" rot="10800000">
            <a:off x="4159061" y="2781932"/>
            <a:ext cx="1608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76"/>
          <p:cNvSpPr txBox="1"/>
          <p:nvPr/>
        </p:nvSpPr>
        <p:spPr>
          <a:xfrm>
            <a:off x="4319064" y="2294433"/>
            <a:ext cx="600000" cy="2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69" name="Google Shape;969;p76"/>
          <p:cNvCxnSpPr/>
          <p:nvPr/>
        </p:nvCxnSpPr>
        <p:spPr>
          <a:xfrm>
            <a:off x="4853868" y="2784932"/>
            <a:ext cx="2193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76"/>
          <p:cNvSpPr/>
          <p:nvPr/>
        </p:nvSpPr>
        <p:spPr>
          <a:xfrm>
            <a:off x="4319062" y="2619759"/>
            <a:ext cx="600000" cy="268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1" name="Google Shape;971;p76"/>
          <p:cNvSpPr txBox="1"/>
          <p:nvPr/>
        </p:nvSpPr>
        <p:spPr>
          <a:xfrm>
            <a:off x="1235900" y="38223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does the output represent?</a:t>
            </a:r>
            <a:endParaRPr i="1"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972" name="Google Shape;972;p76"/>
          <p:cNvSpPr/>
          <p:nvPr/>
        </p:nvSpPr>
        <p:spPr>
          <a:xfrm>
            <a:off x="5158300" y="2492649"/>
            <a:ext cx="422400" cy="415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73" name="Google Shape;973;p76"/>
          <p:cNvSpPr txBox="1"/>
          <p:nvPr/>
        </p:nvSpPr>
        <p:spPr>
          <a:xfrm>
            <a:off x="5239527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74" name="Google Shape;974;p76"/>
          <p:cNvSpPr/>
          <p:nvPr/>
        </p:nvSpPr>
        <p:spPr>
          <a:xfrm>
            <a:off x="5879037" y="2524454"/>
            <a:ext cx="537600" cy="351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75" name="Google Shape;975;p76"/>
          <p:cNvSpPr txBox="1"/>
          <p:nvPr/>
        </p:nvSpPr>
        <p:spPr>
          <a:xfrm>
            <a:off x="5944701" y="2261075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76" name="Google Shape;976;p76"/>
          <p:cNvSpPr/>
          <p:nvPr/>
        </p:nvSpPr>
        <p:spPr>
          <a:xfrm>
            <a:off x="6656622" y="2624763"/>
            <a:ext cx="610500" cy="220500"/>
          </a:xfrm>
          <a:prstGeom prst="cube">
            <a:avLst>
              <a:gd fmla="val 25000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7" name="Google Shape;977;p76"/>
          <p:cNvSpPr txBox="1"/>
          <p:nvPr/>
        </p:nvSpPr>
        <p:spPr>
          <a:xfrm>
            <a:off x="6656624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78" name="Google Shape;978;p76"/>
          <p:cNvCxnSpPr/>
          <p:nvPr/>
        </p:nvCxnSpPr>
        <p:spPr>
          <a:xfrm>
            <a:off x="5661503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9" name="Google Shape;979;p76"/>
          <p:cNvCxnSpPr/>
          <p:nvPr/>
        </p:nvCxnSpPr>
        <p:spPr>
          <a:xfrm>
            <a:off x="6447761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76"/>
          <p:cNvCxnSpPr/>
          <p:nvPr/>
        </p:nvCxnSpPr>
        <p:spPr>
          <a:xfrm flipH="1" rot="10800000">
            <a:off x="7266781" y="2752330"/>
            <a:ext cx="1440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76"/>
          <p:cNvSpPr txBox="1"/>
          <p:nvPr/>
        </p:nvSpPr>
        <p:spPr>
          <a:xfrm>
            <a:off x="7410123" y="2375579"/>
            <a:ext cx="5376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982" name="Google Shape;982;p76"/>
          <p:cNvCxnSpPr/>
          <p:nvPr/>
        </p:nvCxnSpPr>
        <p:spPr>
          <a:xfrm>
            <a:off x="7889236" y="2754130"/>
            <a:ext cx="196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76"/>
          <p:cNvSpPr/>
          <p:nvPr/>
        </p:nvSpPr>
        <p:spPr>
          <a:xfrm>
            <a:off x="7410120" y="2652316"/>
            <a:ext cx="537600" cy="165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4" name="Google Shape;984;p76"/>
          <p:cNvSpPr txBox="1"/>
          <p:nvPr/>
        </p:nvSpPr>
        <p:spPr>
          <a:xfrm>
            <a:off x="8163625" y="2312475"/>
            <a:ext cx="957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Features of the image</a:t>
            </a:r>
            <a:endParaRPr b="1" i="1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7"/>
          <p:cNvSpPr txBox="1"/>
          <p:nvPr/>
        </p:nvSpPr>
        <p:spPr>
          <a:xfrm>
            <a:off x="1176775" y="228375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do I classify things?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1180586"/>
            <a:ext cx="1256500" cy="30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8"/>
          <p:cNvSpPr txBox="1"/>
          <p:nvPr/>
        </p:nvSpPr>
        <p:spPr>
          <a:xfrm>
            <a:off x="214405" y="43950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Input</a:t>
            </a:r>
            <a:endParaRPr b="1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96" name="Google Shape;996;p78"/>
          <p:cNvSpPr/>
          <p:nvPr/>
        </p:nvSpPr>
        <p:spPr>
          <a:xfrm>
            <a:off x="2034100" y="2280396"/>
            <a:ext cx="941400" cy="9933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97" name="Google Shape;997;p78"/>
          <p:cNvCxnSpPr>
            <a:stCxn id="994" idx="3"/>
          </p:cNvCxnSpPr>
          <p:nvPr/>
        </p:nvCxnSpPr>
        <p:spPr>
          <a:xfrm>
            <a:off x="1576900" y="2695773"/>
            <a:ext cx="4572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8" name="Google Shape;998;p78"/>
          <p:cNvSpPr txBox="1"/>
          <p:nvPr/>
        </p:nvSpPr>
        <p:spPr>
          <a:xfrm>
            <a:off x="2157677" y="1909063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1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999" name="Google Shape;999;p78"/>
          <p:cNvSpPr/>
          <p:nvPr/>
        </p:nvSpPr>
        <p:spPr>
          <a:xfrm>
            <a:off x="3329980" y="2356410"/>
            <a:ext cx="735000" cy="840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00" name="Google Shape;1000;p78"/>
          <p:cNvSpPr txBox="1"/>
          <p:nvPr/>
        </p:nvSpPr>
        <p:spPr>
          <a:xfrm>
            <a:off x="3429879" y="1909063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2 + Relu</a:t>
            </a:r>
            <a:endParaRPr b="1" sz="6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01" name="Google Shape;1001;p78"/>
          <p:cNvSpPr/>
          <p:nvPr/>
        </p:nvSpPr>
        <p:spPr>
          <a:xfrm>
            <a:off x="4463138" y="2596140"/>
            <a:ext cx="735000" cy="527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2" name="Google Shape;1002;p78"/>
          <p:cNvSpPr txBox="1"/>
          <p:nvPr/>
        </p:nvSpPr>
        <p:spPr>
          <a:xfrm>
            <a:off x="4463142" y="2182720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Conv 3 + Relu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03" name="Google Shape;1003;p78"/>
          <p:cNvCxnSpPr/>
          <p:nvPr/>
        </p:nvCxnSpPr>
        <p:spPr>
          <a:xfrm>
            <a:off x="2999027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4" name="Google Shape;1004;p78"/>
          <p:cNvCxnSpPr/>
          <p:nvPr/>
        </p:nvCxnSpPr>
        <p:spPr>
          <a:xfrm>
            <a:off x="4145382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5" name="Google Shape;1005;p78"/>
          <p:cNvCxnSpPr/>
          <p:nvPr/>
        </p:nvCxnSpPr>
        <p:spPr>
          <a:xfrm>
            <a:off x="5241896" y="2905321"/>
            <a:ext cx="299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6" name="Google Shape;1006;p78"/>
          <p:cNvSpPr/>
          <p:nvPr/>
        </p:nvSpPr>
        <p:spPr>
          <a:xfrm>
            <a:off x="5609494" y="2596140"/>
            <a:ext cx="414600" cy="527100"/>
          </a:xfrm>
          <a:prstGeom prst="cube">
            <a:avLst>
              <a:gd fmla="val 25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7" name="Google Shape;1007;p78"/>
          <p:cNvSpPr txBox="1"/>
          <p:nvPr/>
        </p:nvSpPr>
        <p:spPr>
          <a:xfrm>
            <a:off x="5459972" y="2182720"/>
            <a:ext cx="817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Max Pool</a:t>
            </a:r>
            <a:endParaRPr b="1" sz="8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08" name="Google Shape;1008;p78"/>
          <p:cNvCxnSpPr/>
          <p:nvPr/>
        </p:nvCxnSpPr>
        <p:spPr>
          <a:xfrm flipH="1" rot="10800000">
            <a:off x="6089202" y="2901121"/>
            <a:ext cx="362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78"/>
          <p:cNvSpPr/>
          <p:nvPr/>
        </p:nvSpPr>
        <p:spPr>
          <a:xfrm>
            <a:off x="6545775" y="2040950"/>
            <a:ext cx="1074900" cy="1593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Fully Connected Layers 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with SoftMax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10" name="Google Shape;1010;p78"/>
          <p:cNvCxnSpPr>
            <a:stCxn id="1009" idx="3"/>
          </p:cNvCxnSpPr>
          <p:nvPr/>
        </p:nvCxnSpPr>
        <p:spPr>
          <a:xfrm flipH="1" rot="10800000">
            <a:off x="7620675" y="2189750"/>
            <a:ext cx="60300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1" name="Google Shape;1011;p78"/>
          <p:cNvCxnSpPr>
            <a:stCxn id="1009" idx="3"/>
          </p:cNvCxnSpPr>
          <p:nvPr/>
        </p:nvCxnSpPr>
        <p:spPr>
          <a:xfrm flipH="1" rot="10800000">
            <a:off x="7620675" y="2487050"/>
            <a:ext cx="656100" cy="35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78"/>
          <p:cNvCxnSpPr/>
          <p:nvPr/>
        </p:nvCxnSpPr>
        <p:spPr>
          <a:xfrm>
            <a:off x="7620675" y="2837450"/>
            <a:ext cx="666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78"/>
          <p:cNvCxnSpPr>
            <a:stCxn id="1009" idx="3"/>
          </p:cNvCxnSpPr>
          <p:nvPr/>
        </p:nvCxnSpPr>
        <p:spPr>
          <a:xfrm>
            <a:off x="7620675" y="2837450"/>
            <a:ext cx="613800" cy="3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78"/>
          <p:cNvCxnSpPr>
            <a:stCxn id="1009" idx="3"/>
          </p:cNvCxnSpPr>
          <p:nvPr/>
        </p:nvCxnSpPr>
        <p:spPr>
          <a:xfrm>
            <a:off x="7620675" y="2837450"/>
            <a:ext cx="592500" cy="6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78"/>
          <p:cNvSpPr txBox="1"/>
          <p:nvPr/>
        </p:nvSpPr>
        <p:spPr>
          <a:xfrm>
            <a:off x="8276775" y="1901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Cat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6" name="Google Shape;1016;p78"/>
          <p:cNvSpPr txBox="1"/>
          <p:nvPr/>
        </p:nvSpPr>
        <p:spPr>
          <a:xfrm>
            <a:off x="8276775" y="2282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Dog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7" name="Google Shape;1017;p78"/>
          <p:cNvSpPr txBox="1"/>
          <p:nvPr/>
        </p:nvSpPr>
        <p:spPr>
          <a:xfrm>
            <a:off x="8276775" y="2663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Car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8" name="Google Shape;1018;p78"/>
          <p:cNvSpPr txBox="1"/>
          <p:nvPr/>
        </p:nvSpPr>
        <p:spPr>
          <a:xfrm>
            <a:off x="8276775" y="30441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. . .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19" name="Google Shape;1019;p78"/>
          <p:cNvSpPr txBox="1"/>
          <p:nvPr/>
        </p:nvSpPr>
        <p:spPr>
          <a:xfrm>
            <a:off x="8276775" y="3392725"/>
            <a:ext cx="5925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Ship</a:t>
            </a:r>
            <a:endParaRPr b="1" sz="12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1020" name="Google Shape;1020;p78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CNN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9"/>
          <p:cNvSpPr txBox="1"/>
          <p:nvPr/>
        </p:nvSpPr>
        <p:spPr>
          <a:xfrm>
            <a:off x="944100" y="214920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Applying CNN</a:t>
            </a:r>
            <a:endParaRPr i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0"/>
          <p:cNvSpPr/>
          <p:nvPr/>
        </p:nvSpPr>
        <p:spPr>
          <a:xfrm>
            <a:off x="1576300" y="2242100"/>
            <a:ext cx="1007400" cy="774900"/>
          </a:xfrm>
          <a:prstGeom prst="cube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3x3, 32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80"/>
          <p:cNvSpPr/>
          <p:nvPr/>
        </p:nvSpPr>
        <p:spPr>
          <a:xfrm>
            <a:off x="3100300" y="2242100"/>
            <a:ext cx="1007400" cy="774900"/>
          </a:xfrm>
          <a:prstGeom prst="cube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Conv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3x3, 64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S: 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80"/>
          <p:cNvSpPr/>
          <p:nvPr/>
        </p:nvSpPr>
        <p:spPr>
          <a:xfrm>
            <a:off x="4646900" y="2232400"/>
            <a:ext cx="629700" cy="726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Max Pool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2x2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3" name="Google Shape;1033;p80"/>
          <p:cNvCxnSpPr/>
          <p:nvPr/>
        </p:nvCxnSpPr>
        <p:spPr>
          <a:xfrm flipH="1" rot="10800000">
            <a:off x="2667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80"/>
          <p:cNvCxnSpPr/>
          <p:nvPr/>
        </p:nvCxnSpPr>
        <p:spPr>
          <a:xfrm flipH="1" rot="10800000">
            <a:off x="4191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80"/>
          <p:cNvCxnSpPr/>
          <p:nvPr/>
        </p:nvCxnSpPr>
        <p:spPr>
          <a:xfrm flipH="1" rot="10800000">
            <a:off x="54871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80"/>
          <p:cNvSpPr/>
          <p:nvPr/>
        </p:nvSpPr>
        <p:spPr>
          <a:xfrm>
            <a:off x="6018500" y="2232400"/>
            <a:ext cx="629700" cy="726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FC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128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7" name="Google Shape;1037;p80"/>
          <p:cNvCxnSpPr/>
          <p:nvPr/>
        </p:nvCxnSpPr>
        <p:spPr>
          <a:xfrm flipH="1" rot="10800000">
            <a:off x="67825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8" name="Google Shape;1038;p80"/>
          <p:cNvSpPr/>
          <p:nvPr/>
        </p:nvSpPr>
        <p:spPr>
          <a:xfrm>
            <a:off x="7313900" y="2232400"/>
            <a:ext cx="629700" cy="726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9" name="Google Shape;1039;p80"/>
          <p:cNvCxnSpPr/>
          <p:nvPr/>
        </p:nvCxnSpPr>
        <p:spPr>
          <a:xfrm flipH="1" rot="10800000">
            <a:off x="1143700" y="2624738"/>
            <a:ext cx="34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80"/>
          <p:cNvSpPr txBox="1"/>
          <p:nvPr/>
        </p:nvSpPr>
        <p:spPr>
          <a:xfrm>
            <a:off x="356700" y="2355800"/>
            <a:ext cx="8328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Input 28x28x1</a:t>
            </a:r>
            <a:endParaRPr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cxnSp>
        <p:nvCxnSpPr>
          <p:cNvPr id="1041" name="Google Shape;1041;p80"/>
          <p:cNvCxnSpPr>
            <a:stCxn id="1038" idx="3"/>
          </p:cNvCxnSpPr>
          <p:nvPr/>
        </p:nvCxnSpPr>
        <p:spPr>
          <a:xfrm flipH="1" rot="10800000">
            <a:off x="7943600" y="2242000"/>
            <a:ext cx="335700" cy="35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80"/>
          <p:cNvCxnSpPr>
            <a:stCxn id="1038" idx="3"/>
          </p:cNvCxnSpPr>
          <p:nvPr/>
        </p:nvCxnSpPr>
        <p:spPr>
          <a:xfrm flipH="1" rot="10800000">
            <a:off x="7943600" y="2523100"/>
            <a:ext cx="316500" cy="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3" name="Google Shape;1043;p80"/>
          <p:cNvCxnSpPr>
            <a:stCxn id="1038" idx="3"/>
          </p:cNvCxnSpPr>
          <p:nvPr/>
        </p:nvCxnSpPr>
        <p:spPr>
          <a:xfrm>
            <a:off x="7943600" y="2595700"/>
            <a:ext cx="3165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80"/>
          <p:cNvCxnSpPr>
            <a:stCxn id="1038" idx="3"/>
          </p:cNvCxnSpPr>
          <p:nvPr/>
        </p:nvCxnSpPr>
        <p:spPr>
          <a:xfrm>
            <a:off x="7943600" y="2595700"/>
            <a:ext cx="297000" cy="4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80"/>
          <p:cNvSpPr txBox="1"/>
          <p:nvPr/>
        </p:nvSpPr>
        <p:spPr>
          <a:xfrm>
            <a:off x="8374475" y="20529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80"/>
          <p:cNvSpPr txBox="1"/>
          <p:nvPr/>
        </p:nvSpPr>
        <p:spPr>
          <a:xfrm>
            <a:off x="8374475" y="23577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80"/>
          <p:cNvSpPr txBox="1"/>
          <p:nvPr/>
        </p:nvSpPr>
        <p:spPr>
          <a:xfrm>
            <a:off x="8313875" y="2662525"/>
            <a:ext cx="4182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0"/>
          <p:cNvSpPr txBox="1"/>
          <p:nvPr/>
        </p:nvSpPr>
        <p:spPr>
          <a:xfrm>
            <a:off x="8374475" y="2967325"/>
            <a:ext cx="297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9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80"/>
          <p:cNvSpPr txBox="1"/>
          <p:nvPr/>
        </p:nvSpPr>
        <p:spPr>
          <a:xfrm>
            <a:off x="944094" y="3641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MNIST Classification</a:t>
            </a:r>
            <a:endParaRPr sz="1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1"/>
          <p:cNvSpPr txBox="1"/>
          <p:nvPr/>
        </p:nvSpPr>
        <p:spPr>
          <a:xfrm>
            <a:off x="1016050" y="2149200"/>
            <a:ext cx="7255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Exercise: CIFAR-10 Classification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nstantia"/>
                <a:ea typeface="Constantia"/>
                <a:cs typeface="Constantia"/>
                <a:sym typeface="Constantia"/>
              </a:rPr>
              <a:t>https://www.cs.toronto.edu/~kriz/cifar.html</a:t>
            </a:r>
            <a:endParaRPr>
              <a:solidFill>
                <a:srgbClr val="0000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025" y="1664688"/>
            <a:ext cx="591000" cy="594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 txBox="1"/>
          <p:nvPr/>
        </p:nvSpPr>
        <p:spPr>
          <a:xfrm>
            <a:off x="1014675" y="1214675"/>
            <a:ext cx="887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28x28x</a:t>
            </a:r>
            <a:r>
              <a:rPr b="1"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3943025" y="8336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3943025" y="15194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3943025" y="22052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3943025" y="2891075"/>
            <a:ext cx="591000" cy="552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19"/>
          <p:cNvCxnSpPr>
            <a:endCxn id="214" idx="2"/>
          </p:cNvCxnSpPr>
          <p:nvPr/>
        </p:nvCxnSpPr>
        <p:spPr>
          <a:xfrm flipH="1" rot="10800000">
            <a:off x="1753925" y="1109675"/>
            <a:ext cx="2189100" cy="8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9"/>
          <p:cNvCxnSpPr>
            <a:stCxn id="212" idx="3"/>
            <a:endCxn id="215" idx="2"/>
          </p:cNvCxnSpPr>
          <p:nvPr/>
        </p:nvCxnSpPr>
        <p:spPr>
          <a:xfrm flipH="1" rot="10800000">
            <a:off x="1754025" y="1795354"/>
            <a:ext cx="2189100" cy="16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19"/>
          <p:cNvCxnSpPr>
            <a:stCxn id="212" idx="3"/>
            <a:endCxn id="216" idx="2"/>
          </p:cNvCxnSpPr>
          <p:nvPr/>
        </p:nvCxnSpPr>
        <p:spPr>
          <a:xfrm>
            <a:off x="1754025" y="1962154"/>
            <a:ext cx="21891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9"/>
          <p:cNvCxnSpPr>
            <a:stCxn id="212" idx="3"/>
            <a:endCxn id="217" idx="2"/>
          </p:cNvCxnSpPr>
          <p:nvPr/>
        </p:nvCxnSpPr>
        <p:spPr>
          <a:xfrm>
            <a:off x="1754025" y="1962154"/>
            <a:ext cx="2189100" cy="12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19"/>
          <p:cNvSpPr txBox="1"/>
          <p:nvPr/>
        </p:nvSpPr>
        <p:spPr>
          <a:xfrm>
            <a:off x="3497450" y="3609275"/>
            <a:ext cx="1394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Initial Layer</a:t>
            </a:r>
            <a:endParaRPr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5873650" y="1109675"/>
            <a:ext cx="21891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many weights for each Neuron? </a:t>
            </a:r>
            <a:endParaRPr sz="1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5141500" y="3095775"/>
            <a:ext cx="3653400" cy="42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200 Neurons * (2352+1) = 470,600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6180950" y="2187775"/>
            <a:ext cx="1497300" cy="42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2,352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2"/>
          <p:cNvSpPr txBox="1"/>
          <p:nvPr/>
        </p:nvSpPr>
        <p:spPr>
          <a:xfrm>
            <a:off x="1796500" y="7812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Fully Connected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0" name="Google Shape;1060;p82"/>
          <p:cNvSpPr txBox="1"/>
          <p:nvPr/>
        </p:nvSpPr>
        <p:spPr>
          <a:xfrm>
            <a:off x="1796500" y="16225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Works with Vector or flattened data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1" name="Google Shape;1061;p82"/>
          <p:cNvSpPr txBox="1"/>
          <p:nvPr/>
        </p:nvSpPr>
        <p:spPr>
          <a:xfrm>
            <a:off x="4844500" y="781250"/>
            <a:ext cx="2508000" cy="3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Convolutional</a:t>
            </a:r>
            <a:endParaRPr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2" name="Google Shape;1062;p82"/>
          <p:cNvSpPr txBox="1"/>
          <p:nvPr/>
        </p:nvSpPr>
        <p:spPr>
          <a:xfrm>
            <a:off x="4844500" y="16225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work with Multi-dimensional Data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3" name="Google Shape;1063;p82"/>
          <p:cNvSpPr txBox="1"/>
          <p:nvPr/>
        </p:nvSpPr>
        <p:spPr>
          <a:xfrm>
            <a:off x="1796500" y="2460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Does not use Spatial information to learn features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4" name="Google Shape;1064;p82"/>
          <p:cNvSpPr txBox="1"/>
          <p:nvPr/>
        </p:nvSpPr>
        <p:spPr>
          <a:xfrm>
            <a:off x="4844500" y="2460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Uses Spatial information using filters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5" name="Google Shape;1065;p82"/>
          <p:cNvSpPr txBox="1"/>
          <p:nvPr/>
        </p:nvSpPr>
        <p:spPr>
          <a:xfrm>
            <a:off x="4844500" y="38311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More Computation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6" name="Google Shape;1066;p82"/>
          <p:cNvSpPr txBox="1"/>
          <p:nvPr/>
        </p:nvSpPr>
        <p:spPr>
          <a:xfrm>
            <a:off x="1720300" y="38311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Less Computation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7" name="Google Shape;1067;p82"/>
          <p:cNvSpPr txBox="1"/>
          <p:nvPr/>
        </p:nvSpPr>
        <p:spPr>
          <a:xfrm>
            <a:off x="1796500" y="3222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Model Size is bigger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68" name="Google Shape;1068;p82"/>
          <p:cNvSpPr txBox="1"/>
          <p:nvPr/>
        </p:nvSpPr>
        <p:spPr>
          <a:xfrm>
            <a:off x="4844500" y="3222700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Reduced Model Size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3"/>
          <p:cNvSpPr/>
          <p:nvPr/>
        </p:nvSpPr>
        <p:spPr>
          <a:xfrm>
            <a:off x="3852600" y="941850"/>
            <a:ext cx="14388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300 x 300 x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83"/>
          <p:cNvSpPr/>
          <p:nvPr/>
        </p:nvSpPr>
        <p:spPr>
          <a:xfrm>
            <a:off x="1719000" y="2542050"/>
            <a:ext cx="1438800" cy="90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FC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Neurons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83"/>
          <p:cNvSpPr txBox="1"/>
          <p:nvPr/>
        </p:nvSpPr>
        <p:spPr>
          <a:xfrm>
            <a:off x="3318000" y="4065425"/>
            <a:ext cx="2508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Weights?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calculations?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76" name="Google Shape;1076;p83"/>
          <p:cNvSpPr/>
          <p:nvPr/>
        </p:nvSpPr>
        <p:spPr>
          <a:xfrm>
            <a:off x="5986200" y="2542050"/>
            <a:ext cx="1438800" cy="90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Filters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3x3, S=1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7" name="Google Shape;1077;p83"/>
          <p:cNvCxnSpPr>
            <a:stCxn id="1073" idx="2"/>
            <a:endCxn id="1074" idx="0"/>
          </p:cNvCxnSpPr>
          <p:nvPr/>
        </p:nvCxnSpPr>
        <p:spPr>
          <a:xfrm flipH="1">
            <a:off x="24384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8" name="Google Shape;1078;p83"/>
          <p:cNvCxnSpPr>
            <a:stCxn id="1073" idx="2"/>
            <a:endCxn id="1076" idx="0"/>
          </p:cNvCxnSpPr>
          <p:nvPr/>
        </p:nvCxnSpPr>
        <p:spPr>
          <a:xfrm>
            <a:off x="45720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4"/>
          <p:cNvSpPr/>
          <p:nvPr/>
        </p:nvSpPr>
        <p:spPr>
          <a:xfrm>
            <a:off x="3852600" y="941850"/>
            <a:ext cx="1438800" cy="9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Input 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300 x 300 x 3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84"/>
          <p:cNvSpPr/>
          <p:nvPr/>
        </p:nvSpPr>
        <p:spPr>
          <a:xfrm>
            <a:off x="1719000" y="2542050"/>
            <a:ext cx="1438800" cy="902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FC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Neurons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84"/>
          <p:cNvSpPr txBox="1"/>
          <p:nvPr/>
        </p:nvSpPr>
        <p:spPr>
          <a:xfrm>
            <a:off x="489450" y="3700325"/>
            <a:ext cx="3897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300 * 300 * 3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54M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</a:t>
            </a: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alculations: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(270K Multi + 270K add)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108M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86" name="Google Shape;1086;p84"/>
          <p:cNvSpPr/>
          <p:nvPr/>
        </p:nvSpPr>
        <p:spPr>
          <a:xfrm>
            <a:off x="5986200" y="2542050"/>
            <a:ext cx="1438800" cy="902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 Layer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200 Filters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3x3, S=1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7" name="Google Shape;1087;p84"/>
          <p:cNvCxnSpPr>
            <a:stCxn id="1083" idx="2"/>
            <a:endCxn id="1084" idx="0"/>
          </p:cNvCxnSpPr>
          <p:nvPr/>
        </p:nvCxnSpPr>
        <p:spPr>
          <a:xfrm flipH="1">
            <a:off x="24384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84"/>
          <p:cNvCxnSpPr>
            <a:stCxn id="1083" idx="2"/>
            <a:endCxn id="1086" idx="0"/>
          </p:cNvCxnSpPr>
          <p:nvPr/>
        </p:nvCxnSpPr>
        <p:spPr>
          <a:xfrm>
            <a:off x="4572000" y="1843950"/>
            <a:ext cx="21336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84"/>
          <p:cNvSpPr txBox="1"/>
          <p:nvPr/>
        </p:nvSpPr>
        <p:spPr>
          <a:xfrm>
            <a:off x="4756650" y="3700325"/>
            <a:ext cx="3897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Weights 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3 * 3 * 3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5.4KB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Calculations: 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200 * (298 * 298) * (27 Multi + 27 add) = 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959</a:t>
            </a:r>
            <a:r>
              <a:rPr b="1"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</a:t>
            </a:r>
            <a:endParaRPr b="1"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Google Shape;1094;p85"/>
          <p:cNvGraphicFramePr/>
          <p:nvPr/>
        </p:nvGraphicFramePr>
        <p:xfrm>
          <a:off x="1097100" y="5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{19068443-016B-4378-9C39-B26391203F3E}</a:tableStyleId>
              </a:tblPr>
              <a:tblGrid>
                <a:gridCol w="3635625"/>
                <a:gridCol w="331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 Size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 x N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Filter Size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Filters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Padding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Stride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Output size (O x O)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 = (N - F + 2P)/S + 1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Weights in One Filter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Weights for all Filters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a Conv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 x 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Calculations per Filter (exc. Activation)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 x O x ( FxFxd Mult + FxFxd Add)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=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 x O x </a:t>
                      </a: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x F x F x d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Calculations per Conv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 x O x O x 2 x F x F x 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75" y="1201950"/>
            <a:ext cx="3195275" cy="23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2147955" y="1152150"/>
            <a:ext cx="1250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r>
              <a:rPr lang="en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00x300x3</a:t>
            </a:r>
            <a:endParaRPr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4776675" y="2751950"/>
            <a:ext cx="3907200" cy="42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200 Neurons * (270,000+1) = 54,000,200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5789325" y="1821175"/>
            <a:ext cx="1881900" cy="48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00 * 300 * 3 + 1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983750" y="4155750"/>
            <a:ext cx="72558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</a:t>
            </a:r>
            <a:r>
              <a:rPr b="1" lang="en" sz="1800">
                <a:solidFill>
                  <a:srgbClr val="00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etwork becomes unmanageable :(</a:t>
            </a:r>
            <a:endParaRPr b="1" sz="1800"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944094" y="2569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Number of Weights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/>
          <p:nvPr/>
        </p:nvSpPr>
        <p:spPr>
          <a:xfrm>
            <a:off x="5829300" y="2174550"/>
            <a:ext cx="23886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Spatial (Location)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Information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25" y="152400"/>
            <a:ext cx="32459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